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7" r:id="rId2"/>
    <p:sldId id="259" r:id="rId3"/>
    <p:sldId id="260" r:id="rId4"/>
    <p:sldId id="306" r:id="rId5"/>
    <p:sldId id="262" r:id="rId6"/>
    <p:sldId id="264" r:id="rId7"/>
    <p:sldId id="300" r:id="rId8"/>
    <p:sldId id="301" r:id="rId9"/>
    <p:sldId id="303" r:id="rId10"/>
    <p:sldId id="269" r:id="rId11"/>
    <p:sldId id="305" r:id="rId12"/>
    <p:sldId id="307" r:id="rId13"/>
    <p:sldId id="272" r:id="rId14"/>
    <p:sldId id="274" r:id="rId15"/>
    <p:sldId id="311" r:id="rId16"/>
    <p:sldId id="275" r:id="rId17"/>
    <p:sldId id="276" r:id="rId18"/>
    <p:sldId id="277" r:id="rId19"/>
    <p:sldId id="279" r:id="rId20"/>
    <p:sldId id="281" r:id="rId21"/>
    <p:sldId id="283" r:id="rId22"/>
    <p:sldId id="285" r:id="rId23"/>
    <p:sldId id="287" r:id="rId24"/>
    <p:sldId id="288" r:id="rId25"/>
    <p:sldId id="289" r:id="rId26"/>
    <p:sldId id="291" r:id="rId27"/>
    <p:sldId id="292" r:id="rId28"/>
    <p:sldId id="295" r:id="rId29"/>
    <p:sldId id="296" r:id="rId30"/>
    <p:sldId id="29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4127" autoAdjust="0"/>
  </p:normalViewPr>
  <p:slideViewPr>
    <p:cSldViewPr>
      <p:cViewPr varScale="1">
        <p:scale>
          <a:sx n="51" d="100"/>
          <a:sy n="51" d="100"/>
        </p:scale>
        <p:origin x="-96"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0AB6AA-AD2F-4014-8981-A9C52D6FB35B}" type="datetimeFigureOut">
              <a:rPr lang="id-ID" smtClean="0"/>
              <a:t>05/01/2013</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6A99E9-3719-48E5-B1E9-56853A7C6AC7}"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FC6A99E9-3719-48E5-B1E9-56853A7C6AC7}" type="slidenum">
              <a:rPr lang="id-ID" smtClean="0"/>
              <a:t>5</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8DBF695-5462-495E-B9C6-D9D3A7E53F03}" type="datetimeFigureOut">
              <a:rPr lang="en-US" smtClean="0"/>
              <a:pPr/>
              <a:t>1/4/2013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26FE27B-D9A2-433D-A2D1-DD4A18249C6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DBF695-5462-495E-B9C6-D9D3A7E53F03}" type="datetimeFigureOut">
              <a:rPr lang="en-US" smtClean="0"/>
              <a:pPr/>
              <a:t>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FE27B-D9A2-433D-A2D1-DD4A18249C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DBF695-5462-495E-B9C6-D9D3A7E53F03}" type="datetimeFigureOut">
              <a:rPr lang="en-US" smtClean="0"/>
              <a:pPr/>
              <a:t>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FE27B-D9A2-433D-A2D1-DD4A18249C6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endParaRPr lang="en-US"/>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fld id="{D5AB2288-0FE4-4FBE-B519-EC5FA2B5015F}" type="slidenum">
              <a:rPr lang="en-US"/>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8400"/>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fld id="{799ED518-0861-4ED0-8434-B6FBC0277AB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8DBF695-5462-495E-B9C6-D9D3A7E53F03}" type="datetimeFigureOut">
              <a:rPr lang="en-US" smtClean="0"/>
              <a:pPr/>
              <a:t>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FE27B-D9A2-433D-A2D1-DD4A18249C6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8DBF695-5462-495E-B9C6-D9D3A7E53F03}" type="datetimeFigureOut">
              <a:rPr lang="en-US" smtClean="0"/>
              <a:pPr/>
              <a:t>1/4/2013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26FE27B-D9A2-433D-A2D1-DD4A18249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8DBF695-5462-495E-B9C6-D9D3A7E53F03}" type="datetimeFigureOut">
              <a:rPr lang="en-US" smtClean="0"/>
              <a:pPr/>
              <a:t>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FE27B-D9A2-433D-A2D1-DD4A18249C6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8DBF695-5462-495E-B9C6-D9D3A7E53F03}" type="datetimeFigureOut">
              <a:rPr lang="en-US" smtClean="0"/>
              <a:pPr/>
              <a:t>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6FE27B-D9A2-433D-A2D1-DD4A18249C6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DBF695-5462-495E-B9C6-D9D3A7E53F03}" type="datetimeFigureOut">
              <a:rPr lang="en-US" smtClean="0"/>
              <a:pPr/>
              <a:t>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6FE27B-D9A2-433D-A2D1-DD4A18249C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BF695-5462-495E-B9C6-D9D3A7E53F03}" type="datetimeFigureOut">
              <a:rPr lang="en-US" smtClean="0"/>
              <a:pPr/>
              <a:t>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6FE27B-D9A2-433D-A2D1-DD4A18249C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DBF695-5462-495E-B9C6-D9D3A7E53F03}" type="datetimeFigureOut">
              <a:rPr lang="en-US" smtClean="0"/>
              <a:pPr/>
              <a:t>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FE27B-D9A2-433D-A2D1-DD4A18249C6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DBF695-5462-495E-B9C6-D9D3A7E53F03}" type="datetimeFigureOut">
              <a:rPr lang="en-US" smtClean="0"/>
              <a:pPr/>
              <a:t>1/4/2013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526FE27B-D9A2-433D-A2D1-DD4A18249C6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8DBF695-5462-495E-B9C6-D9D3A7E53F03}" type="datetimeFigureOut">
              <a:rPr lang="en-US" smtClean="0"/>
              <a:pPr/>
              <a:t>1/4/2013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26FE27B-D9A2-433D-A2D1-DD4A18249C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Tim </a:t>
            </a:r>
            <a:r>
              <a:rPr lang="en-US" dirty="0" err="1" smtClean="0"/>
              <a:t>Pengajar</a:t>
            </a:r>
            <a:r>
              <a:rPr lang="en-US" dirty="0" smtClean="0"/>
              <a:t> MK Gender Dan Pembangunan</a:t>
            </a:r>
            <a:endParaRPr lang="en-US" dirty="0"/>
          </a:p>
        </p:txBody>
      </p:sp>
      <p:sp>
        <p:nvSpPr>
          <p:cNvPr id="2" name="Title 1"/>
          <p:cNvSpPr>
            <a:spLocks noGrp="1"/>
          </p:cNvSpPr>
          <p:nvPr>
            <p:ph type="ctrTitle"/>
          </p:nvPr>
        </p:nvSpPr>
        <p:spPr/>
        <p:txBody>
          <a:bodyPr/>
          <a:lstStyle/>
          <a:p>
            <a:r>
              <a:rPr smtClean="0"/>
              <a:t>ANALISIS GENDER  DAN PEMBANGUNAN (bagian II)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73075" y="347663"/>
            <a:ext cx="8213725" cy="866759"/>
          </a:xfrm>
        </p:spPr>
        <p:txBody>
          <a:bodyPr>
            <a:normAutofit fontScale="90000"/>
          </a:bodyPr>
          <a:lstStyle/>
          <a:p>
            <a:r>
              <a:rPr lang="id-ID" sz="3600" b="1" dirty="0"/>
              <a:t>Contoh cara-cara mencapai kebutuhan strategis di dalam suatu </a:t>
            </a:r>
            <a:r>
              <a:rPr lang="id-ID" sz="3600" b="1" dirty="0" smtClean="0"/>
              <a:t>program</a:t>
            </a:r>
            <a:r>
              <a:rPr lang="id-ID" sz="2000" dirty="0"/>
              <a:t>:</a:t>
            </a:r>
          </a:p>
        </p:txBody>
      </p:sp>
      <p:sp>
        <p:nvSpPr>
          <p:cNvPr id="37891" name="Rectangle 3"/>
          <p:cNvSpPr>
            <a:spLocks noGrp="1" noChangeArrowheads="1"/>
          </p:cNvSpPr>
          <p:nvPr>
            <p:ph type="body" idx="1"/>
          </p:nvPr>
        </p:nvSpPr>
        <p:spPr>
          <a:xfrm>
            <a:off x="250825" y="1571612"/>
            <a:ext cx="8713788" cy="5286388"/>
          </a:xfrm>
        </p:spPr>
        <p:txBody>
          <a:bodyPr>
            <a:normAutofit/>
          </a:bodyPr>
          <a:lstStyle/>
          <a:p>
            <a:pPr marL="609600" indent="-609600">
              <a:lnSpc>
                <a:spcPct val="80000"/>
              </a:lnSpc>
              <a:buFontTx/>
              <a:buAutoNum type="arabicPeriod"/>
            </a:pPr>
            <a:r>
              <a:rPr lang="id-ID" sz="2400" b="1" dirty="0"/>
              <a:t>Analisis gender suatu  komunitas  dilakukan sebelum kegiatan atau program dimulai</a:t>
            </a:r>
            <a:r>
              <a:rPr lang="id-ID" sz="2400" dirty="0"/>
              <a:t>.  Dalam analisis ini dilakukan secara partisipatif dengan harus melibatkan laki-laki dan perempuan (baik bersama atau secara terpisah bila diperlukan) mulai dari tingkat akar rumput/ desa.</a:t>
            </a:r>
            <a:endParaRPr lang="en-US" sz="2400" dirty="0"/>
          </a:p>
          <a:p>
            <a:pPr marL="609600" indent="-609600">
              <a:lnSpc>
                <a:spcPct val="80000"/>
              </a:lnSpc>
              <a:buFontTx/>
              <a:buAutoNum type="arabicPeriod"/>
            </a:pPr>
            <a:r>
              <a:rPr lang="id-ID" sz="2400" b="1" dirty="0"/>
              <a:t>Konsultasi pada Perempuan</a:t>
            </a:r>
            <a:r>
              <a:rPr lang="id-ID" sz="2400" dirty="0"/>
              <a:t>.  Hal ini memerlukan identifikasi organisasi perempuan atau yang berafiliasi pada perempuan, wakil-wakil dalam suatu wilayah program,dan cara-cara yang cocok untuk berkonsultasi dan bekerja bersama mereka.</a:t>
            </a:r>
            <a:endParaRPr lang="en-US" sz="2400" dirty="0"/>
          </a:p>
          <a:p>
            <a:pPr marL="609600" indent="-609600">
              <a:lnSpc>
                <a:spcPct val="75000"/>
              </a:lnSpc>
              <a:buFontTx/>
              <a:buAutoNum type="arabicPeriod"/>
            </a:pPr>
            <a:r>
              <a:rPr lang="id-ID" sz="2400" b="1" dirty="0"/>
              <a:t>Memperoleh dukungan dari laki-laki</a:t>
            </a:r>
            <a:r>
              <a:rPr lang="id-ID" sz="2400" dirty="0"/>
              <a:t>.  Dukungan dan keterlibatan </a:t>
            </a:r>
            <a:r>
              <a:rPr lang="id-ID" sz="2400" dirty="0" smtClean="0"/>
              <a:t>laki-</a:t>
            </a:r>
            <a:r>
              <a:rPr lang="en-US" sz="2400" dirty="0" smtClean="0"/>
              <a:t>l</a:t>
            </a:r>
            <a:r>
              <a:rPr lang="id-ID" sz="2400" dirty="0" smtClean="0"/>
              <a:t>aki </a:t>
            </a:r>
            <a:r>
              <a:rPr lang="id-ID" sz="2400" dirty="0"/>
              <a:t>sangat penting dalam kegiatan pembangunan bersama perempuan, baik dalam program pembangunan yang bersifat terpadu maupun program pembagunan khusus untuk perempuan</a:t>
            </a:r>
            <a:r>
              <a:rPr lang="id-ID" sz="2400" dirty="0" smtClean="0"/>
              <a:t>.</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73075" y="347663"/>
            <a:ext cx="8213725" cy="795321"/>
          </a:xfrm>
        </p:spPr>
        <p:txBody>
          <a:bodyPr>
            <a:normAutofit fontScale="90000"/>
          </a:bodyPr>
          <a:lstStyle/>
          <a:p>
            <a:r>
              <a:rPr lang="id-ID" sz="3600" b="1" dirty="0"/>
              <a:t>Contoh cara-cara mencapai kebutuhan strategis di dalam suatu </a:t>
            </a:r>
            <a:r>
              <a:rPr lang="id-ID" sz="3600" b="1" dirty="0" smtClean="0"/>
              <a:t>program</a:t>
            </a:r>
            <a:r>
              <a:rPr lang="id-ID" sz="2000" dirty="0"/>
              <a:t>:</a:t>
            </a:r>
          </a:p>
        </p:txBody>
      </p:sp>
      <p:sp>
        <p:nvSpPr>
          <p:cNvPr id="37891" name="Rectangle 3"/>
          <p:cNvSpPr>
            <a:spLocks noGrp="1" noChangeArrowheads="1"/>
          </p:cNvSpPr>
          <p:nvPr>
            <p:ph type="body" idx="1"/>
          </p:nvPr>
        </p:nvSpPr>
        <p:spPr>
          <a:xfrm>
            <a:off x="250825" y="1428736"/>
            <a:ext cx="8713788" cy="4929222"/>
          </a:xfrm>
        </p:spPr>
        <p:txBody>
          <a:bodyPr/>
          <a:lstStyle/>
          <a:p>
            <a:pPr marL="609600" indent="-609600">
              <a:lnSpc>
                <a:spcPct val="75000"/>
              </a:lnSpc>
              <a:buNone/>
            </a:pPr>
            <a:r>
              <a:rPr lang="en-US" sz="1800" b="1" dirty="0" smtClean="0"/>
              <a:t>4</a:t>
            </a:r>
            <a:r>
              <a:rPr lang="en-US" sz="2400" b="1" dirty="0" smtClean="0"/>
              <a:t>.         </a:t>
            </a:r>
            <a:r>
              <a:rPr lang="id-ID" sz="2400" b="1" dirty="0" smtClean="0"/>
              <a:t>Memperluas </a:t>
            </a:r>
            <a:r>
              <a:rPr lang="id-ID" sz="2400" b="1" dirty="0"/>
              <a:t>kesempatan bagi perempuan</a:t>
            </a:r>
            <a:r>
              <a:rPr lang="id-ID" sz="2400" dirty="0"/>
              <a:t>.</a:t>
            </a:r>
            <a:r>
              <a:rPr lang="id-ID" sz="2400" b="1" dirty="0"/>
              <a:t> </a:t>
            </a:r>
            <a:r>
              <a:rPr lang="id-ID" sz="2400" dirty="0"/>
              <a:t>Memaksimalkan keterlibatan perempuan dalam kegiatan kolektif, organisasi-organisasi perempuan, dan pengambilan keputusan dalam komunitas; akan memperkuat kesempatan perempuan untuk mengelola, mencapai dan menerima informasi dan latihan; dan menambah rasa percaya diri dan kredibilitas.</a:t>
            </a:r>
            <a:endParaRPr lang="en-US" sz="2400" dirty="0"/>
          </a:p>
          <a:p>
            <a:pPr marL="609600" indent="-609600">
              <a:lnSpc>
                <a:spcPct val="75000"/>
              </a:lnSpc>
              <a:buNone/>
            </a:pPr>
            <a:r>
              <a:rPr lang="en-US" sz="2400" b="1" dirty="0" smtClean="0"/>
              <a:t>5.         </a:t>
            </a:r>
            <a:r>
              <a:rPr lang="id-ID" sz="2400" b="1" dirty="0" smtClean="0"/>
              <a:t>Mendukung </a:t>
            </a:r>
            <a:r>
              <a:rPr lang="id-ID" sz="2400" b="1" dirty="0"/>
              <a:t>usaha-usaha pengorganisasian</a:t>
            </a:r>
            <a:r>
              <a:rPr lang="id-ID" sz="2400" dirty="0"/>
              <a:t>.  Memberikan dukungan pada perempuan di tingkat lokal dan gabungan organisasi kerja untuk mencapai perubahan sosial dan memperbaiki posisi perempuan (misalnya; organisasi-organisasi kerja di tingkat akar rumput yang memfokuskan pada penelitian, advokasi dan pengembangan kebijakan).</a:t>
            </a:r>
            <a:endParaRPr lang="en-US" sz="2400" dirty="0"/>
          </a:p>
          <a:p>
            <a:pPr marL="609600" indent="-609600">
              <a:lnSpc>
                <a:spcPct val="75000"/>
              </a:lnSpc>
              <a:buNone/>
            </a:pPr>
            <a:r>
              <a:rPr lang="en-US" sz="2400" b="1" dirty="0" smtClean="0"/>
              <a:t>6.         </a:t>
            </a:r>
            <a:r>
              <a:rPr lang="id-ID" sz="2400" b="1" dirty="0" smtClean="0"/>
              <a:t>Mendorong </a:t>
            </a:r>
            <a:r>
              <a:rPr lang="id-ID" sz="2400" b="1" dirty="0"/>
              <a:t>kesadaran gender</a:t>
            </a:r>
            <a:r>
              <a:rPr lang="id-ID" sz="2400" dirty="0"/>
              <a:t>.  Mempromosikan/ memperkenalkan kepekaan gender dan keahlian merencanakan yang berwawasan gender diantara seluruh stakeholder pembangunan (LSM, Pemerintah, agen-agen partner luar negeri, dsb).   </a:t>
            </a:r>
            <a:r>
              <a:rPr lang="en-US" sz="24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14620"/>
            <a:ext cx="7772400" cy="928694"/>
          </a:xfrm>
        </p:spPr>
        <p:txBody>
          <a:bodyPr/>
          <a:lstStyle/>
          <a:p>
            <a:r>
              <a:rPr lang="en-US" b="1" dirty="0" err="1" smtClean="0"/>
              <a:t>Kerangka</a:t>
            </a:r>
            <a:r>
              <a:rPr lang="en-US" b="1" dirty="0" smtClean="0"/>
              <a:t> </a:t>
            </a:r>
            <a:r>
              <a:rPr lang="en-US" b="1" dirty="0" err="1" smtClean="0"/>
              <a:t>Longwe</a:t>
            </a:r>
            <a:r>
              <a:rPr lang="en-US" b="1" dirty="0" smtClean="0"/>
              <a:t>: </a:t>
            </a:r>
            <a:r>
              <a:rPr lang="en-US" b="1" dirty="0" err="1" smtClean="0"/>
              <a:t>Pemberdayaan</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57158" y="214290"/>
            <a:ext cx="8501121" cy="642942"/>
          </a:xfrm>
        </p:spPr>
        <p:txBody>
          <a:bodyPr>
            <a:normAutofit/>
          </a:bodyPr>
          <a:lstStyle/>
          <a:p>
            <a:r>
              <a:rPr lang="id-ID" sz="3200" dirty="0" smtClean="0"/>
              <a:t>Pe</a:t>
            </a:r>
            <a:r>
              <a:rPr lang="en-US" sz="3200" dirty="0" err="1" smtClean="0"/>
              <a:t>mberdayaan</a:t>
            </a:r>
            <a:r>
              <a:rPr lang="en-US" sz="3200" dirty="0" smtClean="0"/>
              <a:t> P</a:t>
            </a:r>
            <a:r>
              <a:rPr lang="id-ID" sz="3200" dirty="0" smtClean="0"/>
              <a:t>erempuan</a:t>
            </a:r>
            <a:r>
              <a:rPr lang="en-US" sz="3200" dirty="0" smtClean="0"/>
              <a:t> </a:t>
            </a:r>
            <a:r>
              <a:rPr lang="en-US" sz="3200" dirty="0" err="1" smtClean="0"/>
              <a:t>dlm</a:t>
            </a:r>
            <a:r>
              <a:rPr lang="en-US" sz="3200" dirty="0" smtClean="0"/>
              <a:t> Pembangunan</a:t>
            </a:r>
            <a:endParaRPr lang="id-ID" sz="3200" dirty="0"/>
          </a:p>
        </p:txBody>
      </p:sp>
      <p:sp>
        <p:nvSpPr>
          <p:cNvPr id="4099" name="Rectangle 3"/>
          <p:cNvSpPr>
            <a:spLocks noGrp="1" noChangeArrowheads="1"/>
          </p:cNvSpPr>
          <p:nvPr>
            <p:ph type="body" idx="1"/>
          </p:nvPr>
        </p:nvSpPr>
        <p:spPr>
          <a:xfrm>
            <a:off x="357158" y="928671"/>
            <a:ext cx="8401080" cy="5929330"/>
          </a:xfrm>
        </p:spPr>
        <p:txBody>
          <a:bodyPr>
            <a:normAutofit/>
          </a:bodyPr>
          <a:lstStyle/>
          <a:p>
            <a:pPr>
              <a:lnSpc>
                <a:spcPct val="90000"/>
              </a:lnSpc>
            </a:pPr>
            <a:r>
              <a:rPr lang="id-ID" sz="2400" dirty="0"/>
              <a:t>Pembangunan tidak dapat didefinisikan hanya dalam arti peningkatan akses terhadap sumber dan perbaikan tingkat </a:t>
            </a:r>
            <a:r>
              <a:rPr lang="en-US" sz="2400" dirty="0" smtClean="0"/>
              <a:t>k</a:t>
            </a:r>
            <a:r>
              <a:rPr lang="id-ID" sz="2400" dirty="0" smtClean="0"/>
              <a:t>esejahteraan.</a:t>
            </a:r>
            <a:r>
              <a:rPr lang="en-US" sz="2400" dirty="0" smtClean="0"/>
              <a:t> </a:t>
            </a:r>
            <a:r>
              <a:rPr lang="id-ID" sz="2400" dirty="0" smtClean="0"/>
              <a:t>Pembangunan </a:t>
            </a:r>
            <a:r>
              <a:rPr lang="id-ID" sz="2400" dirty="0"/>
              <a:t>juga menyangkut proses bagaimana manfaat itu diperoleh.  </a:t>
            </a:r>
          </a:p>
          <a:p>
            <a:pPr>
              <a:lnSpc>
                <a:spcPct val="90000"/>
              </a:lnSpc>
            </a:pPr>
            <a:r>
              <a:rPr lang="id-ID" sz="2400" dirty="0"/>
              <a:t>Proses ini melibatkan kelompok sasaran, baik sebagai </a:t>
            </a:r>
            <a:r>
              <a:rPr lang="en-US" sz="2400" dirty="0" smtClean="0"/>
              <a:t>p</a:t>
            </a:r>
            <a:r>
              <a:rPr lang="id-ID" sz="2400" dirty="0" smtClean="0"/>
              <a:t>enerima/</a:t>
            </a:r>
            <a:r>
              <a:rPr lang="en-US" sz="2400" dirty="0" smtClean="0"/>
              <a:t> </a:t>
            </a:r>
            <a:r>
              <a:rPr lang="id-ID" sz="2400" dirty="0" smtClean="0"/>
              <a:t>pemanfaat </a:t>
            </a:r>
            <a:r>
              <a:rPr lang="id-ID" sz="2400" dirty="0"/>
              <a:t>program-program pembangunan maupun sebagai pelaku aktif yang mampu mengenal dan mengatasi masalah-masalahnya sendiri. </a:t>
            </a:r>
            <a:endParaRPr lang="en-US" sz="2400" dirty="0" smtClean="0"/>
          </a:p>
          <a:p>
            <a:pPr>
              <a:lnSpc>
                <a:spcPct val="80000"/>
              </a:lnSpc>
            </a:pPr>
            <a:r>
              <a:rPr lang="id-ID" sz="2400" dirty="0" smtClean="0"/>
              <a:t>Pembangunan perempuan merupakan</a:t>
            </a:r>
            <a:r>
              <a:rPr lang="en-US" sz="2400" dirty="0" smtClean="0"/>
              <a:t> </a:t>
            </a:r>
            <a:r>
              <a:rPr lang="id-ID" sz="2400" dirty="0" smtClean="0"/>
              <a:t>upaya untuk</a:t>
            </a:r>
            <a:r>
              <a:rPr lang="en-US" sz="2400" dirty="0" smtClean="0"/>
              <a:t> </a:t>
            </a:r>
            <a:r>
              <a:rPr lang="id-ID" sz="2400" dirty="0" smtClean="0"/>
              <a:t>mengatasi hambatan guna mencapai pemerataan/ persamaan bagi laki-laki dan</a:t>
            </a:r>
            <a:r>
              <a:rPr lang="en-US" sz="2400" dirty="0" smtClean="0"/>
              <a:t> </a:t>
            </a:r>
            <a:r>
              <a:rPr lang="id-ID" sz="2400" dirty="0" smtClean="0"/>
              <a:t>perempuan pada setiap tingkat</a:t>
            </a:r>
            <a:r>
              <a:rPr lang="en-US" sz="2400" dirty="0" smtClean="0"/>
              <a:t> </a:t>
            </a:r>
            <a:r>
              <a:rPr lang="id-ID" sz="2400" dirty="0" smtClean="0"/>
              <a:t>proses</a:t>
            </a:r>
            <a:r>
              <a:rPr lang="en-US" sz="2400" dirty="0" smtClean="0"/>
              <a:t> </a:t>
            </a:r>
            <a:r>
              <a:rPr lang="id-ID" sz="2400" dirty="0" smtClean="0"/>
              <a:t>pembangunan</a:t>
            </a:r>
            <a:r>
              <a:rPr lang="en-US" sz="2400" dirty="0" smtClean="0"/>
              <a:t>. </a:t>
            </a:r>
            <a:r>
              <a:rPr lang="id-ID" sz="2400" dirty="0" smtClean="0"/>
              <a:t>Untuk mencapai</a:t>
            </a:r>
            <a:r>
              <a:rPr lang="en-US" sz="2400" dirty="0" smtClean="0"/>
              <a:t> </a:t>
            </a:r>
            <a:r>
              <a:rPr lang="id-ID" sz="2400" dirty="0" smtClean="0"/>
              <a:t>hal</a:t>
            </a:r>
            <a:r>
              <a:rPr lang="en-US" sz="2400" dirty="0" smtClean="0"/>
              <a:t> </a:t>
            </a:r>
            <a:r>
              <a:rPr lang="id-ID" sz="2400" dirty="0" smtClean="0"/>
              <a:t>ini dapat ditempuh melalui</a:t>
            </a:r>
            <a:r>
              <a:rPr lang="en-US" sz="2400" dirty="0" smtClean="0"/>
              <a:t> </a:t>
            </a:r>
            <a:r>
              <a:rPr lang="id-ID" sz="2400" dirty="0" smtClean="0"/>
              <a:t>peningkatan pemberdayaan</a:t>
            </a:r>
            <a:r>
              <a:rPr lang="en-US" sz="2400" dirty="0" smtClean="0"/>
              <a:t> </a:t>
            </a:r>
            <a:r>
              <a:rPr lang="id-ID" sz="2400" dirty="0" smtClean="0"/>
              <a:t>perempuan. </a:t>
            </a:r>
            <a:endParaRPr lang="en-US" sz="2400" dirty="0" smtClean="0"/>
          </a:p>
          <a:p>
            <a:pPr>
              <a:lnSpc>
                <a:spcPct val="80000"/>
              </a:lnSpc>
            </a:pPr>
            <a:r>
              <a:rPr lang="id-ID" sz="2400" dirty="0" smtClean="0"/>
              <a:t>Tingkatan proses pembangunan tersebut secara hirarkhis diawali dengan (1) tingkat kesejahteraan, (2) tingkat akses (terhadap sumberdaya dan manfaat), (3) tingkat penyadaran, (4) tingkat partisipasi aktif (dalam pengambilan keputusan), dan (5) tingkat penguasaan (kontrol). </a:t>
            </a:r>
            <a:endParaRPr lang="en-US" sz="2400" dirty="0" smtClean="0"/>
          </a:p>
          <a:p>
            <a:pPr>
              <a:lnSpc>
                <a:spcPct val="80000"/>
              </a:lnSpc>
              <a:buNone/>
            </a:pPr>
            <a:r>
              <a:rPr lang="en-US" sz="2400" dirty="0" smtClean="0">
                <a:sym typeface="Wingdings" pitchFamily="2" charset="2"/>
              </a:rPr>
              <a:t> </a:t>
            </a:r>
            <a:r>
              <a:rPr lang="id-ID" sz="2400" dirty="0" smtClean="0"/>
              <a:t>Teknik analisis LONGWE sering dipakai untuk peningkatan pemberdayaan perempuan khususnya dalam pembangunan</a:t>
            </a:r>
            <a:r>
              <a:rPr lang="en-US" sz="2400" dirty="0" smtClean="0"/>
              <a:t> </a:t>
            </a:r>
          </a:p>
          <a:p>
            <a:pPr>
              <a:lnSpc>
                <a:spcPct val="90000"/>
              </a:lnSpc>
            </a:pPr>
            <a:endParaRPr lang="id-ID"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8313" y="0"/>
            <a:ext cx="8229600" cy="765175"/>
          </a:xfrm>
        </p:spPr>
        <p:txBody>
          <a:bodyPr/>
          <a:lstStyle/>
          <a:p>
            <a:r>
              <a:rPr lang="id-ID"/>
              <a:t>Analisis Longwe</a:t>
            </a:r>
          </a:p>
        </p:txBody>
      </p:sp>
      <p:sp>
        <p:nvSpPr>
          <p:cNvPr id="6147" name="Rectangle 3"/>
          <p:cNvSpPr>
            <a:spLocks noGrp="1" noChangeArrowheads="1"/>
          </p:cNvSpPr>
          <p:nvPr>
            <p:ph type="body" idx="1"/>
          </p:nvPr>
        </p:nvSpPr>
        <p:spPr>
          <a:xfrm>
            <a:off x="179388" y="908050"/>
            <a:ext cx="8785225" cy="5761038"/>
          </a:xfrm>
        </p:spPr>
        <p:txBody>
          <a:bodyPr/>
          <a:lstStyle/>
          <a:p>
            <a:pPr>
              <a:lnSpc>
                <a:spcPct val="80000"/>
              </a:lnSpc>
            </a:pPr>
            <a:r>
              <a:rPr lang="id-ID" sz="2800" dirty="0"/>
              <a:t>Teknik Analisis Longwe (Sara Hlupekile Longwe) atau biasa disebut dengan Kriteria </a:t>
            </a:r>
            <a:r>
              <a:rPr lang="id-ID" sz="2800" dirty="0" smtClean="0"/>
              <a:t>Pem</a:t>
            </a:r>
            <a:r>
              <a:rPr lang="en-US" sz="2800" dirty="0" err="1" smtClean="0"/>
              <a:t>berdayaan</a:t>
            </a:r>
            <a:r>
              <a:rPr lang="id-ID" sz="2800" dirty="0" smtClean="0"/>
              <a:t> </a:t>
            </a:r>
            <a:r>
              <a:rPr lang="id-ID" sz="2800" dirty="0"/>
              <a:t>Perempuan (Women’s Empowerment Criteria atau Women’s Development Criteria) adalah suatu teknik analisis yang dikembangkan sebagai suatu metode pemberdayaan perempuan dengan lima kriteria analisis yang meliputi: kesejahteraan, akses, kesadaran, partisipasi, dan kontrol. </a:t>
            </a:r>
            <a:endParaRPr lang="en-US" sz="2800" dirty="0"/>
          </a:p>
          <a:p>
            <a:pPr>
              <a:lnSpc>
                <a:spcPct val="80000"/>
              </a:lnSpc>
            </a:pPr>
            <a:r>
              <a:rPr lang="id-ID" sz="2800" dirty="0"/>
              <a:t>Lima dimensi pemberdayaan ini</a:t>
            </a:r>
            <a:r>
              <a:rPr lang="en-US" sz="2800" dirty="0"/>
              <a:t> </a:t>
            </a:r>
            <a:r>
              <a:rPr lang="id-ID" sz="2800" dirty="0"/>
              <a:t>adalah kategori analitis yang bersifat dinamis, satu sama lain berhubungan secara sinergis, saling menguatkan dan melengkapi, serta mempunyai hubungan hirarkhis. Di samping itu  kelima dimensi tersebut juga merupakan tingkatan yang bergerak memutar seperti spiral, makin tinggi tingkat kesetaraan otomatis makin tinggi tingkat keberdayaan. </a:t>
            </a:r>
            <a:endParaRPr lang="en-US" sz="28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11" name="Group 31"/>
          <p:cNvGraphicFramePr>
            <a:graphicFrameLocks noGrp="1"/>
          </p:cNvGraphicFramePr>
          <p:nvPr>
            <p:ph/>
          </p:nvPr>
        </p:nvGraphicFramePr>
        <p:xfrm>
          <a:off x="500034" y="928670"/>
          <a:ext cx="8229600" cy="4865699"/>
        </p:xfrm>
        <a:graphic>
          <a:graphicData uri="http://schemas.openxmlformats.org/drawingml/2006/table">
            <a:tbl>
              <a:tblPr/>
              <a:tblGrid>
                <a:gridCol w="3757610"/>
                <a:gridCol w="2643206"/>
                <a:gridCol w="1828784"/>
              </a:tblGrid>
              <a:tr h="650857">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err="1" smtClean="0">
                          <a:ln>
                            <a:noFill/>
                          </a:ln>
                          <a:solidFill>
                            <a:srgbClr val="800000"/>
                          </a:solidFill>
                          <a:effectLst/>
                          <a:latin typeface="Arial Narrow" pitchFamily="34" charset="0"/>
                        </a:rPr>
                        <a:t>Konsep</a:t>
                      </a:r>
                      <a:r>
                        <a:rPr kumimoji="0" lang="en-US" sz="3200" b="0" i="0" u="none" strike="noStrike" cap="none" normalizeH="0" baseline="0" dirty="0" smtClean="0">
                          <a:ln>
                            <a:noFill/>
                          </a:ln>
                          <a:solidFill>
                            <a:srgbClr val="800000"/>
                          </a:solidFill>
                          <a:effectLst/>
                          <a:latin typeface="Arial Narrow" pitchFamily="34" charset="0"/>
                        </a:rPr>
                        <a:t> </a:t>
                      </a:r>
                      <a:r>
                        <a:rPr kumimoji="0" lang="en-US" sz="3200" b="0" i="0" u="none" strike="noStrike" cap="none" normalizeH="0" baseline="0" dirty="0" err="1" smtClean="0">
                          <a:ln>
                            <a:noFill/>
                          </a:ln>
                          <a:solidFill>
                            <a:srgbClr val="800000"/>
                          </a:solidFill>
                          <a:effectLst/>
                          <a:latin typeface="Arial Narrow" pitchFamily="34" charset="0"/>
                        </a:rPr>
                        <a:t>Pemberdayaan</a:t>
                      </a:r>
                      <a:r>
                        <a:rPr kumimoji="0" lang="en-US" sz="3200" b="0" i="0" u="none" strike="noStrike" cap="none" normalizeH="0" baseline="0" dirty="0" smtClean="0">
                          <a:ln>
                            <a:noFill/>
                          </a:ln>
                          <a:solidFill>
                            <a:srgbClr val="800000"/>
                          </a:solidFill>
                          <a:effectLst/>
                          <a:latin typeface="Arial Narrow" pitchFamily="34" charset="0"/>
                        </a:rPr>
                        <a:t> (</a:t>
                      </a:r>
                      <a:r>
                        <a:rPr kumimoji="0" lang="en-US" sz="3200" b="0" i="1" u="none" strike="noStrike" cap="none" normalizeH="0" baseline="0" dirty="0" smtClean="0">
                          <a:ln>
                            <a:noFill/>
                          </a:ln>
                          <a:solidFill>
                            <a:srgbClr val="800000"/>
                          </a:solidFill>
                          <a:effectLst/>
                          <a:latin typeface="Arial Narrow" pitchFamily="34" charset="0"/>
                        </a:rPr>
                        <a:t>Empowerment)</a:t>
                      </a:r>
                      <a:endParaRPr kumimoji="0" lang="en-GB" sz="3200" b="0" i="0" u="none" strike="noStrike" cap="none" normalizeH="0" baseline="0" dirty="0" smtClean="0">
                        <a:ln>
                          <a:noFill/>
                        </a:ln>
                        <a:solidFill>
                          <a:srgbClr val="800000"/>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214842">
                <a:tc>
                  <a:txBody>
                    <a:bodyPr/>
                    <a:lstStyle/>
                    <a:p>
                      <a:pPr marL="187325" marR="0" lvl="0" indent="-187325"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800" b="0" i="0" u="none" strike="noStrike" cap="none" normalizeH="0" baseline="0" dirty="0" err="1" smtClean="0">
                          <a:ln>
                            <a:noFill/>
                          </a:ln>
                          <a:solidFill>
                            <a:schemeClr val="tx1"/>
                          </a:solidFill>
                          <a:effectLst/>
                          <a:latin typeface="Arial Narrow" pitchFamily="34" charset="0"/>
                        </a:rPr>
                        <a:t>Penguasaan</a:t>
                      </a:r>
                      <a:r>
                        <a:rPr kumimoji="0" lang="en-US" sz="2800" b="0" i="0" u="none" strike="noStrike" cap="none" normalizeH="0" baseline="0" dirty="0" smtClean="0">
                          <a:ln>
                            <a:noFill/>
                          </a:ln>
                          <a:solidFill>
                            <a:schemeClr val="tx1"/>
                          </a:solidFill>
                          <a:effectLst/>
                          <a:latin typeface="Arial Narrow" pitchFamily="34" charset="0"/>
                        </a:rPr>
                        <a:t> (</a:t>
                      </a:r>
                      <a:r>
                        <a:rPr kumimoji="0" lang="en-US" sz="2800" b="0" i="0" u="none" strike="noStrike" cap="none" normalizeH="0" baseline="0" dirty="0" err="1" smtClean="0">
                          <a:ln>
                            <a:noFill/>
                          </a:ln>
                          <a:solidFill>
                            <a:schemeClr val="tx1"/>
                          </a:solidFill>
                          <a:effectLst/>
                          <a:latin typeface="Arial Narrow" pitchFamily="34" charset="0"/>
                        </a:rPr>
                        <a:t>kontrol</a:t>
                      </a:r>
                      <a:r>
                        <a:rPr kumimoji="0" lang="en-US" sz="2800" b="0" i="0" u="none" strike="noStrike" cap="none" normalizeH="0" baseline="0" dirty="0" smtClean="0">
                          <a:ln>
                            <a:noFill/>
                          </a:ln>
                          <a:solidFill>
                            <a:schemeClr val="tx1"/>
                          </a:solidFill>
                          <a:effectLst/>
                          <a:latin typeface="Arial Narrow" pitchFamily="34" charset="0"/>
                        </a:rPr>
                        <a:t>)</a:t>
                      </a:r>
                    </a:p>
                    <a:p>
                      <a:pPr marL="187325" marR="0" lvl="0" indent="-187325"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800" b="0" i="0" u="none" strike="noStrike" cap="none" normalizeH="0" baseline="0" dirty="0" err="1" smtClean="0">
                          <a:ln>
                            <a:noFill/>
                          </a:ln>
                          <a:solidFill>
                            <a:schemeClr val="tx1"/>
                          </a:solidFill>
                          <a:effectLst/>
                          <a:latin typeface="Arial Narrow" pitchFamily="34" charset="0"/>
                        </a:rPr>
                        <a:t>Partisipasi</a:t>
                      </a:r>
                      <a:r>
                        <a:rPr kumimoji="0" lang="en-US" sz="2800" b="0" i="0" u="none" strike="noStrike" cap="none" normalizeH="0" baseline="0" dirty="0" smtClean="0">
                          <a:ln>
                            <a:noFill/>
                          </a:ln>
                          <a:solidFill>
                            <a:schemeClr val="tx1"/>
                          </a:solidFill>
                          <a:effectLst/>
                          <a:latin typeface="Arial Narrow" pitchFamily="34" charset="0"/>
                        </a:rPr>
                        <a:t>  </a:t>
                      </a:r>
                      <a:r>
                        <a:rPr kumimoji="0" lang="en-US" sz="2800" b="0" i="0" u="none" strike="noStrike" cap="none" normalizeH="0" baseline="0" dirty="0" err="1" smtClean="0">
                          <a:ln>
                            <a:noFill/>
                          </a:ln>
                          <a:solidFill>
                            <a:schemeClr val="tx1"/>
                          </a:solidFill>
                          <a:effectLst/>
                          <a:latin typeface="Arial Narrow" pitchFamily="34" charset="0"/>
                        </a:rPr>
                        <a:t>aktif</a:t>
                      </a:r>
                      <a:r>
                        <a:rPr kumimoji="0" lang="en-US" sz="2800" b="0" i="0" u="none" strike="noStrike" cap="none" normalizeH="0" baseline="0" dirty="0" smtClean="0">
                          <a:ln>
                            <a:noFill/>
                          </a:ln>
                          <a:solidFill>
                            <a:schemeClr val="tx1"/>
                          </a:solidFill>
                          <a:effectLst/>
                          <a:latin typeface="Arial Narrow" pitchFamily="34" charset="0"/>
                        </a:rPr>
                        <a:t> </a:t>
                      </a:r>
                      <a:r>
                        <a:rPr kumimoji="0" lang="en-US" sz="2800" b="0" i="0" u="none" strike="noStrike" cap="none" normalizeH="0" baseline="0" dirty="0" err="1" smtClean="0">
                          <a:ln>
                            <a:noFill/>
                          </a:ln>
                          <a:solidFill>
                            <a:schemeClr val="tx1"/>
                          </a:solidFill>
                          <a:effectLst/>
                          <a:latin typeface="Arial Narrow" pitchFamily="34" charset="0"/>
                        </a:rPr>
                        <a:t>dalam</a:t>
                      </a:r>
                      <a:r>
                        <a:rPr kumimoji="0" lang="en-US" sz="2800" b="0" i="0" u="none" strike="noStrike" cap="none" normalizeH="0" baseline="0" dirty="0" smtClean="0">
                          <a:ln>
                            <a:noFill/>
                          </a:ln>
                          <a:solidFill>
                            <a:schemeClr val="tx1"/>
                          </a:solidFill>
                          <a:effectLst/>
                          <a:latin typeface="Arial Narrow" pitchFamily="34" charset="0"/>
                        </a:rPr>
                        <a:t>    </a:t>
                      </a:r>
                      <a:r>
                        <a:rPr kumimoji="0" lang="en-US" sz="2800" b="0" i="0" u="none" strike="noStrike" cap="none" normalizeH="0" baseline="0" dirty="0" err="1" smtClean="0">
                          <a:ln>
                            <a:noFill/>
                          </a:ln>
                          <a:solidFill>
                            <a:schemeClr val="tx1"/>
                          </a:solidFill>
                          <a:effectLst/>
                          <a:latin typeface="Arial Narrow" pitchFamily="34" charset="0"/>
                        </a:rPr>
                        <a:t>pengambilan</a:t>
                      </a:r>
                      <a:r>
                        <a:rPr kumimoji="0" lang="en-US" sz="2800" b="0" i="0" u="none" strike="noStrike" cap="none" normalizeH="0" baseline="0" dirty="0" smtClean="0">
                          <a:ln>
                            <a:noFill/>
                          </a:ln>
                          <a:solidFill>
                            <a:schemeClr val="tx1"/>
                          </a:solidFill>
                          <a:effectLst/>
                          <a:latin typeface="Arial Narrow" pitchFamily="34" charset="0"/>
                        </a:rPr>
                        <a:t> </a:t>
                      </a:r>
                      <a:r>
                        <a:rPr kumimoji="0" lang="en-US" sz="2800" b="0" i="0" u="none" strike="noStrike" cap="none" normalizeH="0" baseline="0" dirty="0" err="1" smtClean="0">
                          <a:ln>
                            <a:noFill/>
                          </a:ln>
                          <a:solidFill>
                            <a:schemeClr val="tx1"/>
                          </a:solidFill>
                          <a:effectLst/>
                          <a:latin typeface="Arial Narrow" pitchFamily="34" charset="0"/>
                        </a:rPr>
                        <a:t>keputusan</a:t>
                      </a:r>
                      <a:endParaRPr kumimoji="0" lang="en-US" sz="2800" b="0" i="0" u="none" strike="noStrike" cap="none" normalizeH="0" baseline="0" dirty="0" smtClean="0">
                        <a:ln>
                          <a:noFill/>
                        </a:ln>
                        <a:solidFill>
                          <a:schemeClr val="tx1"/>
                        </a:solidFill>
                        <a:effectLst/>
                        <a:latin typeface="Arial Narrow" pitchFamily="34" charset="0"/>
                      </a:endParaRPr>
                    </a:p>
                    <a:p>
                      <a:pPr marL="187325" marR="0" lvl="0" indent="-187325"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800" b="0" i="0" u="none" strike="noStrike" cap="none" normalizeH="0" baseline="0" dirty="0" err="1" smtClean="0">
                          <a:ln>
                            <a:noFill/>
                          </a:ln>
                          <a:solidFill>
                            <a:schemeClr val="tx1"/>
                          </a:solidFill>
                          <a:effectLst/>
                          <a:latin typeface="Arial Narrow" pitchFamily="34" charset="0"/>
                        </a:rPr>
                        <a:t>Penyadaran</a:t>
                      </a:r>
                      <a:endParaRPr kumimoji="0" lang="en-US" sz="2800" b="0" i="0" u="none" strike="noStrike" cap="none" normalizeH="0" baseline="0" dirty="0" smtClean="0">
                        <a:ln>
                          <a:noFill/>
                        </a:ln>
                        <a:solidFill>
                          <a:schemeClr val="tx1"/>
                        </a:solidFill>
                        <a:effectLst/>
                        <a:latin typeface="Arial Narrow" pitchFamily="34" charset="0"/>
                      </a:endParaRPr>
                    </a:p>
                    <a:p>
                      <a:pPr marL="187325" marR="0" lvl="0" indent="-187325"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800" b="0" i="0" u="none" strike="noStrike" cap="none" normalizeH="0" baseline="0" dirty="0" err="1" smtClean="0">
                          <a:ln>
                            <a:noFill/>
                          </a:ln>
                          <a:solidFill>
                            <a:schemeClr val="tx1"/>
                          </a:solidFill>
                          <a:effectLst/>
                          <a:latin typeface="Arial Narrow" pitchFamily="34" charset="0"/>
                        </a:rPr>
                        <a:t>Akses</a:t>
                      </a:r>
                      <a:r>
                        <a:rPr kumimoji="0" lang="en-US" sz="2800" b="0" i="0" u="none" strike="noStrike" cap="none" normalizeH="0" baseline="0" dirty="0" smtClean="0">
                          <a:ln>
                            <a:noFill/>
                          </a:ln>
                          <a:solidFill>
                            <a:schemeClr val="tx1"/>
                          </a:solidFill>
                          <a:effectLst/>
                          <a:latin typeface="Arial Narrow" pitchFamily="34" charset="0"/>
                        </a:rPr>
                        <a:t> </a:t>
                      </a:r>
                      <a:r>
                        <a:rPr kumimoji="0" lang="en-US" sz="2800" b="0" i="0" u="none" strike="noStrike" cap="none" normalizeH="0" baseline="0" dirty="0" err="1" smtClean="0">
                          <a:ln>
                            <a:noFill/>
                          </a:ln>
                          <a:solidFill>
                            <a:schemeClr val="tx1"/>
                          </a:solidFill>
                          <a:effectLst/>
                          <a:latin typeface="Arial Narrow" pitchFamily="34" charset="0"/>
                        </a:rPr>
                        <a:t>terhadap</a:t>
                      </a:r>
                      <a:r>
                        <a:rPr kumimoji="0" lang="en-US" sz="2800" b="0" i="0" u="none" strike="noStrike" cap="none" normalizeH="0" baseline="0" dirty="0" smtClean="0">
                          <a:ln>
                            <a:noFill/>
                          </a:ln>
                          <a:solidFill>
                            <a:schemeClr val="tx1"/>
                          </a:solidFill>
                          <a:effectLst/>
                          <a:latin typeface="Arial Narrow" pitchFamily="34" charset="0"/>
                        </a:rPr>
                        <a:t> </a:t>
                      </a:r>
                      <a:r>
                        <a:rPr kumimoji="0" lang="en-US" sz="2800" b="0" i="0" u="none" strike="noStrike" cap="none" normalizeH="0" baseline="0" dirty="0" err="1" smtClean="0">
                          <a:ln>
                            <a:noFill/>
                          </a:ln>
                          <a:solidFill>
                            <a:schemeClr val="tx1"/>
                          </a:solidFill>
                          <a:effectLst/>
                          <a:latin typeface="Arial Narrow" pitchFamily="34" charset="0"/>
                        </a:rPr>
                        <a:t>sumberdaya</a:t>
                      </a:r>
                      <a:r>
                        <a:rPr kumimoji="0" lang="en-US" sz="2800" b="0" i="0" u="none" strike="noStrike" cap="none" normalizeH="0" baseline="0" dirty="0" smtClean="0">
                          <a:ln>
                            <a:noFill/>
                          </a:ln>
                          <a:solidFill>
                            <a:schemeClr val="tx1"/>
                          </a:solidFill>
                          <a:effectLst/>
                          <a:latin typeface="Arial Narrow" pitchFamily="34" charset="0"/>
                        </a:rPr>
                        <a:t> </a:t>
                      </a:r>
                      <a:r>
                        <a:rPr kumimoji="0" lang="en-US" sz="2800" b="0" i="0" u="none" strike="noStrike" cap="none" normalizeH="0" baseline="0" dirty="0" err="1" smtClean="0">
                          <a:ln>
                            <a:noFill/>
                          </a:ln>
                          <a:solidFill>
                            <a:schemeClr val="tx1"/>
                          </a:solidFill>
                          <a:effectLst/>
                          <a:latin typeface="Arial Narrow" pitchFamily="34" charset="0"/>
                        </a:rPr>
                        <a:t>dan</a:t>
                      </a:r>
                      <a:r>
                        <a:rPr kumimoji="0" lang="en-US" sz="2800" b="0" i="0" u="none" strike="noStrike" cap="none" normalizeH="0" baseline="0" dirty="0" smtClean="0">
                          <a:ln>
                            <a:noFill/>
                          </a:ln>
                          <a:solidFill>
                            <a:schemeClr val="tx1"/>
                          </a:solidFill>
                          <a:effectLst/>
                          <a:latin typeface="Arial Narrow" pitchFamily="34" charset="0"/>
                        </a:rPr>
                        <a:t> </a:t>
                      </a:r>
                      <a:r>
                        <a:rPr kumimoji="0" lang="en-US" sz="2800" b="0" i="0" u="none" strike="noStrike" cap="none" normalizeH="0" baseline="0" dirty="0" err="1" smtClean="0">
                          <a:ln>
                            <a:noFill/>
                          </a:ln>
                          <a:solidFill>
                            <a:schemeClr val="tx1"/>
                          </a:solidFill>
                          <a:effectLst/>
                          <a:latin typeface="Arial Narrow" pitchFamily="34" charset="0"/>
                        </a:rPr>
                        <a:t>manfaat</a:t>
                      </a:r>
                      <a:r>
                        <a:rPr kumimoji="0" lang="en-US" sz="2800" b="0" i="0" u="none" strike="noStrike" cap="none" normalizeH="0" baseline="0" dirty="0" smtClean="0">
                          <a:ln>
                            <a:noFill/>
                          </a:ln>
                          <a:solidFill>
                            <a:schemeClr val="tx1"/>
                          </a:solidFill>
                          <a:effectLst/>
                          <a:latin typeface="Arial Narrow" pitchFamily="34" charset="0"/>
                        </a:rPr>
                        <a:t> </a:t>
                      </a:r>
                    </a:p>
                    <a:p>
                      <a:pPr marL="187325" marR="0" lvl="0" indent="-187325"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800" b="0" i="0" u="none" strike="noStrike" cap="none" normalizeH="0" baseline="0" dirty="0" err="1" smtClean="0">
                          <a:ln>
                            <a:noFill/>
                          </a:ln>
                          <a:solidFill>
                            <a:schemeClr val="tx1"/>
                          </a:solidFill>
                          <a:effectLst/>
                          <a:latin typeface="Arial Narrow" pitchFamily="34" charset="0"/>
                        </a:rPr>
                        <a:t>Kesejahteraan</a:t>
                      </a:r>
                      <a:r>
                        <a:rPr kumimoji="0" lang="en-US" sz="2800" b="0" i="0" u="none" strike="noStrike" cap="none" normalizeH="0" baseline="0" dirty="0" smtClean="0">
                          <a:ln>
                            <a:noFill/>
                          </a:ln>
                          <a:solidFill>
                            <a:schemeClr val="tx1"/>
                          </a:solidFill>
                          <a:effectLst/>
                          <a:latin typeface="Arial Narrow" pitchFamily="34" charset="0"/>
                        </a:rPr>
                        <a:t> </a:t>
                      </a:r>
                      <a:endParaRPr kumimoji="0" lang="en-GB" sz="28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id-ID"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id-ID"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id-ID"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id-ID" sz="2800" b="0" i="0" u="none" strike="noStrike" cap="none" normalizeH="0" baseline="0" dirty="0" smtClean="0">
                          <a:ln>
                            <a:noFill/>
                          </a:ln>
                          <a:solidFill>
                            <a:schemeClr val="tx1"/>
                          </a:solidFill>
                          <a:effectLst/>
                          <a:latin typeface="Arial Narrow" pitchFamily="34" charset="0"/>
                        </a:rPr>
                        <a:t>Makin </a:t>
                      </a:r>
                      <a:r>
                        <a:rPr kumimoji="0" lang="id-ID" sz="2800" b="0" i="0" u="none" strike="noStrike" cap="none" normalizeH="0" baseline="0" dirty="0" smtClean="0">
                          <a:ln>
                            <a:noFill/>
                          </a:ln>
                          <a:solidFill>
                            <a:schemeClr val="tx1"/>
                          </a:solidFill>
                          <a:effectLst/>
                          <a:latin typeface="Arial Narrow" pitchFamily="34" charset="0"/>
                        </a:rPr>
                        <a:t>meningkat kesetaraan</a:t>
                      </a:r>
                      <a:endParaRPr kumimoji="0" lang="en-GB" sz="2800" b="0" i="0" u="none" strike="noStrike" cap="none" normalizeH="0" baseline="0" dirty="0" smtClean="0">
                        <a:ln>
                          <a:noFill/>
                        </a:ln>
                        <a:solidFill>
                          <a:schemeClr val="tx1"/>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id-ID"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id-ID"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id-ID" sz="28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id-ID" sz="2800" b="0" i="0" u="none" strike="noStrike" cap="none" normalizeH="0" baseline="0" dirty="0" smtClean="0">
                          <a:ln>
                            <a:noFill/>
                          </a:ln>
                          <a:solidFill>
                            <a:schemeClr val="tx1"/>
                          </a:solidFill>
                          <a:effectLst/>
                          <a:latin typeface="Arial Narrow" pitchFamily="34" charset="0"/>
                        </a:rPr>
                        <a:t>Makin berdaya</a:t>
                      </a:r>
                      <a:endParaRPr kumimoji="0" lang="en-GB" sz="2800" b="0" i="0" u="none" strike="noStrike" cap="none" normalizeH="0" baseline="0" dirty="0" smtClean="0">
                        <a:ln>
                          <a:noFill/>
                        </a:ln>
                        <a:solidFill>
                          <a:schemeClr val="tx1"/>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497" name="Line 17"/>
          <p:cNvSpPr>
            <a:spLocks noChangeShapeType="1"/>
          </p:cNvSpPr>
          <p:nvPr/>
        </p:nvSpPr>
        <p:spPr bwMode="auto">
          <a:xfrm flipV="1">
            <a:off x="5572132" y="2428868"/>
            <a:ext cx="0" cy="1143000"/>
          </a:xfrm>
          <a:prstGeom prst="line">
            <a:avLst/>
          </a:prstGeom>
          <a:noFill/>
          <a:ln w="57150">
            <a:solidFill>
              <a:schemeClr val="tx1"/>
            </a:solidFill>
            <a:round/>
            <a:headEnd/>
            <a:tailEnd type="stealth" w="lg" len="lg"/>
          </a:ln>
          <a:effectLst/>
        </p:spPr>
        <p:txBody>
          <a:bodyPr wrap="none"/>
          <a:lstStyle/>
          <a:p>
            <a:endParaRPr lang="en-US"/>
          </a:p>
        </p:txBody>
      </p:sp>
      <p:sp>
        <p:nvSpPr>
          <p:cNvPr id="20498" name="Line 18"/>
          <p:cNvSpPr>
            <a:spLocks noChangeShapeType="1"/>
          </p:cNvSpPr>
          <p:nvPr/>
        </p:nvSpPr>
        <p:spPr bwMode="auto">
          <a:xfrm flipV="1">
            <a:off x="7786710" y="2428868"/>
            <a:ext cx="0" cy="1143000"/>
          </a:xfrm>
          <a:prstGeom prst="line">
            <a:avLst/>
          </a:prstGeom>
          <a:noFill/>
          <a:ln w="57150">
            <a:solidFill>
              <a:schemeClr val="tx1"/>
            </a:solidFill>
            <a:round/>
            <a:headEnd/>
            <a:tailEnd type="stealth" w="lg" len="lg"/>
          </a:ln>
          <a:effectLst/>
        </p:spPr>
        <p:txBody>
          <a:bodyPr wrap="none"/>
          <a:lstStyle/>
          <a:p>
            <a:endParaRPr lang="en-US"/>
          </a:p>
        </p:txBody>
      </p:sp>
      <p:sp>
        <p:nvSpPr>
          <p:cNvPr id="20505" name="Line 25"/>
          <p:cNvSpPr>
            <a:spLocks noChangeShapeType="1"/>
          </p:cNvSpPr>
          <p:nvPr/>
        </p:nvSpPr>
        <p:spPr bwMode="auto">
          <a:xfrm>
            <a:off x="500034" y="928670"/>
            <a:ext cx="8207375"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74663" y="214290"/>
            <a:ext cx="8212137" cy="747713"/>
          </a:xfrm>
        </p:spPr>
        <p:txBody>
          <a:bodyPr/>
          <a:lstStyle/>
          <a:p>
            <a:r>
              <a:rPr lang="id-ID" b="1" dirty="0"/>
              <a:t>Tingkat 1:  Kesejahteraan</a:t>
            </a:r>
            <a:endParaRPr lang="en-US" b="1" dirty="0"/>
          </a:p>
        </p:txBody>
      </p:sp>
      <p:sp>
        <p:nvSpPr>
          <p:cNvPr id="7171" name="Rectangle 3"/>
          <p:cNvSpPr>
            <a:spLocks noGrp="1" noChangeArrowheads="1"/>
          </p:cNvSpPr>
          <p:nvPr>
            <p:ph type="body" idx="1"/>
          </p:nvPr>
        </p:nvSpPr>
        <p:spPr>
          <a:xfrm>
            <a:off x="179388" y="1125538"/>
            <a:ext cx="8785225" cy="5543550"/>
          </a:xfrm>
        </p:spPr>
        <p:txBody>
          <a:bodyPr/>
          <a:lstStyle/>
          <a:p>
            <a:pPr>
              <a:lnSpc>
                <a:spcPct val="80000"/>
              </a:lnSpc>
            </a:pPr>
            <a:r>
              <a:rPr lang="id-ID" sz="2800" dirty="0"/>
              <a:t>Tingkat ini adalah tingkat pemerataan/persamaan perempuan dibanding laki-laki dalam hal seperti:  status gizi, tingkat kematian, kecukupan pangan</a:t>
            </a:r>
            <a:r>
              <a:rPr lang="en-AU" sz="2800" dirty="0"/>
              <a:t>, </a:t>
            </a:r>
            <a:r>
              <a:rPr lang="id-ID" sz="2800" dirty="0"/>
              <a:t>pendapatan, tingkat pendidikan,dll</a:t>
            </a:r>
            <a:r>
              <a:rPr lang="id-ID" sz="2800" dirty="0" smtClean="0"/>
              <a:t>.</a:t>
            </a:r>
            <a:r>
              <a:rPr lang="en-US" sz="2800" dirty="0" smtClean="0"/>
              <a:t> </a:t>
            </a:r>
            <a:r>
              <a:rPr lang="id-ID" sz="2800" dirty="0" smtClean="0"/>
              <a:t>Dalam </a:t>
            </a:r>
            <a:r>
              <a:rPr lang="id-ID" sz="2800" dirty="0"/>
              <a:t>hal ini kita lebih melihat situasi perempuan dari angka-angka statistik daripada sebagai pelaku pembangunan yang mampu memperbaiki nasibnya sendiri, seakan-akan mereka adalah penerima pasif dari manfaat kesejahteraan.</a:t>
            </a:r>
          </a:p>
          <a:p>
            <a:pPr>
              <a:lnSpc>
                <a:spcPct val="80000"/>
              </a:lnSpc>
              <a:buFont typeface="Wingdings" pitchFamily="2" charset="2"/>
              <a:buNone/>
            </a:pPr>
            <a:r>
              <a:rPr lang="en-AU" sz="2800" dirty="0"/>
              <a:t>  </a:t>
            </a:r>
          </a:p>
          <a:p>
            <a:pPr>
              <a:lnSpc>
                <a:spcPct val="80000"/>
              </a:lnSpc>
            </a:pPr>
            <a:r>
              <a:rPr lang="id-ID" sz="2800" dirty="0"/>
              <a:t>Disini istilah kesenjangan gender berarti </a:t>
            </a:r>
            <a:r>
              <a:rPr lang="id-ID" sz="2800" dirty="0" smtClean="0"/>
              <a:t>kesenjangan </a:t>
            </a:r>
            <a:r>
              <a:rPr lang="id-ID" sz="2800" dirty="0"/>
              <a:t>tingkat kesejahteraan antara laki-laki dan </a:t>
            </a:r>
            <a:r>
              <a:rPr lang="id-ID" sz="2800" dirty="0" smtClean="0"/>
              <a:t>perempuan</a:t>
            </a:r>
            <a:r>
              <a:rPr lang="en-AU" sz="2800" dirty="0" smtClean="0"/>
              <a:t> </a:t>
            </a:r>
            <a:r>
              <a:rPr lang="en-AU" sz="2800" dirty="0"/>
              <a:t>yang </a:t>
            </a:r>
            <a:r>
              <a:rPr lang="id-ID" sz="2800" dirty="0"/>
              <a:t>diukur melalui perbedaan tingkat </a:t>
            </a:r>
            <a:r>
              <a:rPr lang="id-ID" sz="2800" dirty="0" smtClean="0"/>
              <a:t>kesejahteraan </a:t>
            </a:r>
            <a:r>
              <a:rPr lang="id-ID" sz="2800" dirty="0"/>
              <a:t>perempuan dan laki-laki sebagai kelompok untuk masing-masing kebutuhan dasarnya. </a:t>
            </a:r>
            <a:endParaRPr lang="en-US" sz="28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74663" y="352425"/>
            <a:ext cx="8212137" cy="622300"/>
          </a:xfrm>
        </p:spPr>
        <p:txBody>
          <a:bodyPr>
            <a:normAutofit fontScale="90000"/>
          </a:bodyPr>
          <a:lstStyle/>
          <a:p>
            <a:r>
              <a:rPr lang="id-ID" sz="4000"/>
              <a:t>Lanjutan</a:t>
            </a:r>
          </a:p>
        </p:txBody>
      </p:sp>
      <p:sp>
        <p:nvSpPr>
          <p:cNvPr id="8195" name="Rectangle 3"/>
          <p:cNvSpPr>
            <a:spLocks noGrp="1" noChangeArrowheads="1"/>
          </p:cNvSpPr>
          <p:nvPr>
            <p:ph type="body" idx="1"/>
          </p:nvPr>
        </p:nvSpPr>
        <p:spPr>
          <a:xfrm>
            <a:off x="179388" y="981075"/>
            <a:ext cx="8785225" cy="5876925"/>
          </a:xfrm>
        </p:spPr>
        <p:txBody>
          <a:bodyPr/>
          <a:lstStyle/>
          <a:p>
            <a:pPr>
              <a:lnSpc>
                <a:spcPct val="80000"/>
              </a:lnSpc>
            </a:pPr>
            <a:r>
              <a:rPr lang="id-ID" sz="2800" dirty="0"/>
              <a:t>Pada tingkat pemerataan/persamaan </a:t>
            </a:r>
            <a:r>
              <a:rPr lang="id-ID" sz="2800" dirty="0" smtClean="0"/>
              <a:t>kesejahter</a:t>
            </a:r>
            <a:r>
              <a:rPr lang="en-US" sz="2800" dirty="0" smtClean="0"/>
              <a:t>a</a:t>
            </a:r>
            <a:r>
              <a:rPr lang="id-ID" sz="2800" dirty="0" smtClean="0"/>
              <a:t>an</a:t>
            </a:r>
            <a:r>
              <a:rPr lang="id-ID" sz="2800" dirty="0"/>
              <a:t>, perempuan tidak begitu dilihat sebagai pelaku aktif pembangunan dan penghasil dari kebutuhan materilnya. </a:t>
            </a:r>
            <a:r>
              <a:rPr lang="en-AU" sz="2800" dirty="0"/>
              <a:t> </a:t>
            </a:r>
            <a:endParaRPr lang="en-AU" sz="2800" dirty="0" smtClean="0"/>
          </a:p>
          <a:p>
            <a:pPr>
              <a:lnSpc>
                <a:spcPct val="80000"/>
              </a:lnSpc>
              <a:buNone/>
            </a:pPr>
            <a:endParaRPr lang="en-AU" sz="2800" dirty="0"/>
          </a:p>
          <a:p>
            <a:pPr>
              <a:lnSpc>
                <a:spcPct val="80000"/>
              </a:lnSpc>
            </a:pPr>
            <a:r>
              <a:rPr lang="id-ID" sz="2800" dirty="0"/>
              <a:t>Tingkat ini adalah tingkat nihil dari perempuan</a:t>
            </a:r>
            <a:r>
              <a:rPr lang="en-AU" sz="2800" dirty="0"/>
              <a:t> (</a:t>
            </a:r>
            <a:r>
              <a:rPr lang="en-AU" sz="2800" i="1" dirty="0"/>
              <a:t>zero level of women’s empowerment</a:t>
            </a:r>
            <a:r>
              <a:rPr lang="en-AU" sz="2800" dirty="0"/>
              <a:t>), </a:t>
            </a:r>
            <a:r>
              <a:rPr lang="id-ID" sz="2800" dirty="0"/>
              <a:t>padahal upaya perempuan untuk memperbaiki kesejahteraannya memerlukan keterlibatan perempuan dalam proses pemampuan dan pada tingkat</a:t>
            </a:r>
            <a:r>
              <a:rPr lang="en-AU" sz="2800" dirty="0"/>
              <a:t> </a:t>
            </a:r>
            <a:r>
              <a:rPr lang="id-ID" sz="2800" dirty="0"/>
              <a:t>pemerataan/persa</a:t>
            </a:r>
            <a:r>
              <a:rPr lang="en-US" sz="2800" dirty="0"/>
              <a:t>-</a:t>
            </a:r>
            <a:r>
              <a:rPr lang="id-ID" sz="2800" dirty="0"/>
              <a:t>maan yang lebih tinggi.  Dengan kata lain, jika tingkat kesejahteraan yang rendah dari perempuan disebabkan oleh diskriminasi gender yang sistematik maka mengatasi diskriminasi itu mengharuskan adanya proses pemampuan (</a:t>
            </a:r>
            <a:r>
              <a:rPr lang="id-ID" sz="2800" i="1" dirty="0"/>
              <a:t>empowerment</a:t>
            </a:r>
            <a:r>
              <a:rPr lang="id-ID" sz="2800" dirty="0"/>
              <a:t>) menuju tingkat pemerataan yang lebih tinggi.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74663" y="352425"/>
            <a:ext cx="8212137" cy="622300"/>
          </a:xfrm>
        </p:spPr>
        <p:txBody>
          <a:bodyPr>
            <a:normAutofit fontScale="90000"/>
          </a:bodyPr>
          <a:lstStyle/>
          <a:p>
            <a:r>
              <a:rPr lang="id-ID" sz="4000" b="1"/>
              <a:t>Tingkat 2:  Akses</a:t>
            </a:r>
            <a:endParaRPr lang="en-US" sz="4000" b="1"/>
          </a:p>
        </p:txBody>
      </p:sp>
      <p:sp>
        <p:nvSpPr>
          <p:cNvPr id="9219" name="Rectangle 3"/>
          <p:cNvSpPr>
            <a:spLocks noGrp="1" noChangeArrowheads="1"/>
          </p:cNvSpPr>
          <p:nvPr>
            <p:ph type="body" idx="1"/>
          </p:nvPr>
        </p:nvSpPr>
        <p:spPr>
          <a:xfrm>
            <a:off x="179388" y="1052513"/>
            <a:ext cx="8785225" cy="5616575"/>
          </a:xfrm>
        </p:spPr>
        <p:txBody>
          <a:bodyPr/>
          <a:lstStyle/>
          <a:p>
            <a:pPr>
              <a:lnSpc>
                <a:spcPct val="90000"/>
              </a:lnSpc>
            </a:pPr>
            <a:r>
              <a:rPr lang="id-ID" dirty="0"/>
              <a:t>Kesenjangan gender pada tingkat </a:t>
            </a:r>
            <a:r>
              <a:rPr lang="id-ID" dirty="0" smtClean="0"/>
              <a:t>pemerataan/persamaan </a:t>
            </a:r>
            <a:r>
              <a:rPr lang="id-ID" dirty="0"/>
              <a:t>kesejahteraan muncul dari ketimpangan dalam akses terhadap sumber-sumber, termasuk kerjanya sendiri (seringkali perempuan memikul kerja yang begitu berat sehingga ia tidak mempunyai waktu untuk mengurus dan meningkatkan kemampuan dirinya). </a:t>
            </a:r>
            <a:endParaRPr lang="en-US" dirty="0"/>
          </a:p>
          <a:p>
            <a:pPr>
              <a:lnSpc>
                <a:spcPct val="90000"/>
              </a:lnSpc>
            </a:pPr>
            <a:r>
              <a:rPr lang="id-ID" dirty="0"/>
              <a:t>Lebih rendahnya akses perempuan terhadap sumberdaya menyebabkan produktivitas perempuan cenderung lebih rendah dari laki-laki</a:t>
            </a:r>
            <a:r>
              <a:rPr lang="id-ID" dirty="0" smtClean="0"/>
              <a:t>.</a:t>
            </a:r>
            <a:endParaRPr lang="en-US" dirty="0" smtClean="0"/>
          </a:p>
          <a:p>
            <a:pPr>
              <a:lnSpc>
                <a:spcPct val="90000"/>
              </a:lnSpc>
            </a:pPr>
            <a:r>
              <a:rPr lang="id-ID" dirty="0" smtClean="0"/>
              <a:t>Pemerataan/persamaan di sini dimaksudkan sebagai pemerataan/ persamaan akses berdasar prinsip perataan/persamaan kesempatan.  </a:t>
            </a:r>
            <a:endParaRPr lang="en-US" dirty="0" smtClean="0"/>
          </a:p>
          <a:p>
            <a:pPr>
              <a:lnSpc>
                <a:spcPct val="90000"/>
              </a:lnSpc>
            </a:pPr>
            <a:r>
              <a:rPr lang="id-ID" dirty="0" smtClean="0"/>
              <a:t>Kurangnya akses perempuan bukan saja merupakan isyu gender, tapi juga merupakan akibat dari diskriminasi gender. </a:t>
            </a:r>
            <a:endParaRPr lang="en-US" dirty="0" smtClean="0"/>
          </a:p>
          <a:p>
            <a:pPr>
              <a:lnSpc>
                <a:spcPct val="90000"/>
              </a:lnSpc>
            </a:pPr>
            <a:r>
              <a:rPr lang="id-ID" dirty="0" smtClean="0"/>
              <a:t>Upaya perempuan untuk mengatasi keterbatasan akses ini banyak memperoleh hambatan karena adanya diskriminasi gender.  Oleh karena itu perlu proses penyadaran.</a:t>
            </a:r>
            <a:endParaRPr lang="en-US" dirty="0" smtClean="0"/>
          </a:p>
          <a:p>
            <a:pPr>
              <a:lnSpc>
                <a:spcPct val="90000"/>
              </a:lnSpc>
            </a:pPr>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74663" y="71414"/>
            <a:ext cx="8212137" cy="747713"/>
          </a:xfrm>
        </p:spPr>
        <p:txBody>
          <a:bodyPr/>
          <a:lstStyle/>
          <a:p>
            <a:r>
              <a:rPr lang="id-ID" b="1" dirty="0"/>
              <a:t>Tingkat 3:  Penyadaran</a:t>
            </a:r>
            <a:r>
              <a:rPr lang="en-US" dirty="0"/>
              <a:t> </a:t>
            </a:r>
          </a:p>
        </p:txBody>
      </p:sp>
      <p:sp>
        <p:nvSpPr>
          <p:cNvPr id="11267" name="Rectangle 3"/>
          <p:cNvSpPr>
            <a:spLocks noGrp="1" noChangeArrowheads="1"/>
          </p:cNvSpPr>
          <p:nvPr>
            <p:ph type="body" idx="1"/>
          </p:nvPr>
        </p:nvSpPr>
        <p:spPr>
          <a:xfrm>
            <a:off x="179388" y="928671"/>
            <a:ext cx="8734425" cy="5668980"/>
          </a:xfrm>
        </p:spPr>
        <p:txBody>
          <a:bodyPr>
            <a:normAutofit fontScale="85000" lnSpcReduction="20000"/>
          </a:bodyPr>
          <a:lstStyle/>
          <a:p>
            <a:r>
              <a:rPr lang="id-ID" sz="3100" dirty="0"/>
              <a:t>Tingkat ini menyangkut kesadaran dari pelaku pembangunan akan adanya ketimpangan struktural dan diskriminasi gender.  Penyadaran ini sulit dilaksanakan karena kadang-kadang perempuan sendiri yang menghambat.  Mereka tidak menyadari adanya ketimpangan struktural dan diskriminasi gender, karena sudah dianggap “normal” dan “kodrati” sehingga tidak perlu dirubah.  Untuk itu perlu pemahaman mengenai perbedaan antara peranan kodrati (sex) dan peranan gender, dan bahwa peranan gender itu bersifat kultural, oleh karenanya dapat berubah. </a:t>
            </a:r>
            <a:endParaRPr lang="en-US" sz="3100" dirty="0" smtClean="0"/>
          </a:p>
          <a:p>
            <a:r>
              <a:rPr lang="id-ID" sz="3100" dirty="0" smtClean="0"/>
              <a:t>Pemberdayaan di tingkat ini berarti menumbuhkan sikap kritis dan penolakan terhadap cara pandang di atas: bahwa subordinasi terhadap perempuan bukanlah pengaturan alamiah, tetapi hasil diskriminasi dari tatanan sosial yang berlaku.</a:t>
            </a:r>
            <a:endParaRPr lang="en-US" sz="3100" dirty="0" smtClean="0"/>
          </a:p>
          <a:p>
            <a:r>
              <a:rPr lang="en-US" sz="3100" dirty="0" smtClean="0"/>
              <a:t>K</a:t>
            </a:r>
            <a:r>
              <a:rPr lang="id-ID" sz="3100" dirty="0" smtClean="0"/>
              <a:t>eyakinan bahwa kesetaraan gender adalah bagian dari tujuan perubahan merupakan inti dari kesadaran gender dan merupakan elemen ideologis dalam proses pemberdayaan yang menjadi landasan konseptual bagi perubahan kearah kesetaraan.</a:t>
            </a:r>
            <a:endParaRPr lang="en-US" sz="3100" dirty="0" smtClean="0"/>
          </a:p>
          <a:p>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82600" y="347663"/>
            <a:ext cx="8193088" cy="939800"/>
          </a:xfrm>
        </p:spPr>
        <p:txBody>
          <a:bodyPr>
            <a:normAutofit/>
          </a:bodyPr>
          <a:lstStyle/>
          <a:p>
            <a:r>
              <a:rPr lang="en-US" sz="3200" b="1" dirty="0">
                <a:solidFill>
                  <a:srgbClr val="FF0000"/>
                </a:solidFill>
              </a:rPr>
              <a:t>A</a:t>
            </a:r>
            <a:r>
              <a:rPr lang="id-ID" sz="3200" b="1" dirty="0">
                <a:solidFill>
                  <a:srgbClr val="FF0000"/>
                </a:solidFill>
              </a:rPr>
              <a:t>lat analisis gender </a:t>
            </a:r>
            <a:r>
              <a:rPr lang="en-US" sz="3200" b="1" dirty="0" err="1" smtClean="0">
                <a:solidFill>
                  <a:srgbClr val="FF0000"/>
                </a:solidFill>
              </a:rPr>
              <a:t>dan</a:t>
            </a:r>
            <a:r>
              <a:rPr lang="en-US" sz="3200" b="1" dirty="0" smtClean="0">
                <a:solidFill>
                  <a:srgbClr val="FF0000"/>
                </a:solidFill>
              </a:rPr>
              <a:t> </a:t>
            </a:r>
            <a:r>
              <a:rPr lang="en-US" sz="3200" b="1" dirty="0" err="1" smtClean="0">
                <a:solidFill>
                  <a:srgbClr val="FF0000"/>
                </a:solidFill>
              </a:rPr>
              <a:t>pembangunan</a:t>
            </a:r>
            <a:endParaRPr lang="en-US" sz="3200" b="1" dirty="0">
              <a:solidFill>
                <a:srgbClr val="FF0000"/>
              </a:solidFill>
            </a:endParaRPr>
          </a:p>
        </p:txBody>
      </p:sp>
      <p:sp>
        <p:nvSpPr>
          <p:cNvPr id="8195" name="Rectangle 3"/>
          <p:cNvSpPr>
            <a:spLocks noGrp="1" noChangeArrowheads="1"/>
          </p:cNvSpPr>
          <p:nvPr>
            <p:ph type="body" idx="1"/>
          </p:nvPr>
        </p:nvSpPr>
        <p:spPr>
          <a:xfrm>
            <a:off x="358775" y="1500175"/>
            <a:ext cx="8605838" cy="5097476"/>
          </a:xfrm>
        </p:spPr>
        <p:txBody>
          <a:bodyPr/>
          <a:lstStyle/>
          <a:p>
            <a:pPr marL="609600" indent="-609600">
              <a:lnSpc>
                <a:spcPct val="90000"/>
              </a:lnSpc>
            </a:pPr>
            <a:r>
              <a:rPr lang="id-ID" sz="2400" dirty="0"/>
              <a:t>Secara garis besar  terdapat 3 kategori  alat</a:t>
            </a:r>
            <a:r>
              <a:rPr lang="en-US" sz="2400" dirty="0"/>
              <a:t> </a:t>
            </a:r>
            <a:r>
              <a:rPr lang="en-US" sz="2400" dirty="0" smtClean="0"/>
              <a:t> </a:t>
            </a:r>
            <a:r>
              <a:rPr lang="en-US" sz="2400" dirty="0" err="1" smtClean="0"/>
              <a:t>analisis</a:t>
            </a:r>
            <a:r>
              <a:rPr lang="id-ID" sz="2400" dirty="0" smtClean="0"/>
              <a:t> </a:t>
            </a:r>
            <a:r>
              <a:rPr lang="id-ID" sz="2400" dirty="0"/>
              <a:t>situasi dan posisi</a:t>
            </a:r>
            <a:r>
              <a:rPr lang="en-US" sz="2400" dirty="0"/>
              <a:t> </a:t>
            </a:r>
            <a:r>
              <a:rPr lang="id-ID" sz="2400" dirty="0"/>
              <a:t>gender di </a:t>
            </a:r>
            <a:r>
              <a:rPr lang="id-ID" sz="2400" dirty="0" smtClean="0"/>
              <a:t>d</a:t>
            </a:r>
            <a:r>
              <a:rPr lang="en-US" sz="2400" dirty="0" err="1" smtClean="0"/>
              <a:t>alam</a:t>
            </a:r>
            <a:r>
              <a:rPr lang="en-US" sz="2400" dirty="0" smtClean="0"/>
              <a:t> </a:t>
            </a:r>
            <a:r>
              <a:rPr lang="en-US" sz="2400" dirty="0" err="1" smtClean="0"/>
              <a:t>keluarga</a:t>
            </a:r>
            <a:r>
              <a:rPr lang="en-US" sz="2400" dirty="0" smtClean="0"/>
              <a:t>, </a:t>
            </a:r>
            <a:r>
              <a:rPr lang="en-US" sz="2400" dirty="0" err="1" smtClean="0"/>
              <a:t>dan</a:t>
            </a:r>
            <a:r>
              <a:rPr lang="en-US" sz="2400" dirty="0" smtClean="0"/>
              <a:t> </a:t>
            </a:r>
            <a:r>
              <a:rPr lang="en-US" sz="2400" dirty="0" err="1" smtClean="0"/>
              <a:t>dala</a:t>
            </a:r>
            <a:r>
              <a:rPr lang="id-ID" sz="2400" dirty="0" smtClean="0"/>
              <a:t>m </a:t>
            </a:r>
            <a:r>
              <a:rPr lang="id-ID" sz="2400" dirty="0"/>
              <a:t>masyarakat </a:t>
            </a:r>
            <a:r>
              <a:rPr lang="en-US" sz="2400" dirty="0" smtClean="0"/>
              <a:t>, </a:t>
            </a:r>
            <a:r>
              <a:rPr lang="en-US" sz="2400" dirty="0" err="1" smtClean="0"/>
              <a:t>yaitu</a:t>
            </a:r>
            <a:r>
              <a:rPr lang="en-US" sz="2400" dirty="0" smtClean="0"/>
              <a:t>:</a:t>
            </a:r>
            <a:endParaRPr lang="en-US" sz="2400" dirty="0"/>
          </a:p>
          <a:p>
            <a:pPr marL="609600" indent="-609600">
              <a:lnSpc>
                <a:spcPct val="90000"/>
              </a:lnSpc>
              <a:buFont typeface="Wingdings" pitchFamily="2" charset="2"/>
              <a:buAutoNum type="arabicPeriod"/>
            </a:pPr>
            <a:r>
              <a:rPr lang="id-ID" sz="2400" dirty="0"/>
              <a:t>Kerangka Havard</a:t>
            </a:r>
            <a:r>
              <a:rPr lang="en-US" sz="2400" dirty="0"/>
              <a:t>: </a:t>
            </a:r>
            <a:r>
              <a:rPr lang="en-US" sz="2400" dirty="0" smtClean="0"/>
              <a:t> </a:t>
            </a:r>
            <a:r>
              <a:rPr lang="id-ID" sz="2400" dirty="0" smtClean="0"/>
              <a:t>digunakan </a:t>
            </a:r>
            <a:r>
              <a:rPr lang="id-ID" sz="2400" dirty="0"/>
              <a:t>untuk keperluan menganalisa situasi </a:t>
            </a:r>
            <a:r>
              <a:rPr lang="id-ID" sz="2400" dirty="0" smtClean="0"/>
              <a:t>kelua</a:t>
            </a:r>
            <a:r>
              <a:rPr lang="en-US" sz="2400" dirty="0" smtClean="0"/>
              <a:t>r</a:t>
            </a:r>
            <a:r>
              <a:rPr lang="id-ID" sz="2400" dirty="0" smtClean="0"/>
              <a:t>ga</a:t>
            </a:r>
            <a:r>
              <a:rPr lang="en-US" sz="2400" dirty="0" smtClean="0"/>
              <a:t>, </a:t>
            </a:r>
            <a:r>
              <a:rPr lang="id-ID" sz="2400" dirty="0" smtClean="0"/>
              <a:t>dan </a:t>
            </a:r>
            <a:r>
              <a:rPr lang="id-ID" sz="2400" dirty="0"/>
              <a:t>masyarakat</a:t>
            </a:r>
            <a:r>
              <a:rPr lang="en-US" sz="2400" dirty="0"/>
              <a:t>.                                                                                    </a:t>
            </a:r>
          </a:p>
          <a:p>
            <a:pPr marL="609600" indent="-609600">
              <a:lnSpc>
                <a:spcPct val="90000"/>
              </a:lnSpc>
              <a:buFont typeface="Wingdings" pitchFamily="2" charset="2"/>
              <a:buNone/>
            </a:pPr>
            <a:r>
              <a:rPr lang="id-ID" sz="2400" dirty="0"/>
              <a:t>2</a:t>
            </a:r>
            <a:r>
              <a:rPr lang="en-US" sz="2400" dirty="0"/>
              <a:t>.</a:t>
            </a:r>
            <a:r>
              <a:rPr lang="id-ID" sz="2400" dirty="0"/>
              <a:t> </a:t>
            </a:r>
            <a:r>
              <a:rPr lang="en-US" sz="2400" dirty="0"/>
              <a:t>   </a:t>
            </a:r>
            <a:r>
              <a:rPr lang="en-US" sz="2400" dirty="0" smtClean="0"/>
              <a:t> </a:t>
            </a:r>
            <a:r>
              <a:rPr lang="id-ID" sz="2400" dirty="0" smtClean="0"/>
              <a:t>Kerangka </a:t>
            </a:r>
            <a:r>
              <a:rPr lang="id-ID" sz="2400" dirty="0"/>
              <a:t>Moser</a:t>
            </a:r>
            <a:r>
              <a:rPr lang="en-US" sz="2400" dirty="0"/>
              <a:t>: </a:t>
            </a:r>
            <a:r>
              <a:rPr lang="en-US" sz="2400" dirty="0" err="1" smtClean="0"/>
              <a:t>digunakan</a:t>
            </a:r>
            <a:r>
              <a:rPr lang="en-US" sz="2400" dirty="0" smtClean="0"/>
              <a:t> </a:t>
            </a:r>
            <a:r>
              <a:rPr lang="en-US" sz="2400" dirty="0" err="1" smtClean="0"/>
              <a:t>untuk</a:t>
            </a:r>
            <a:r>
              <a:rPr lang="en-US" sz="2400" dirty="0" smtClean="0"/>
              <a:t> </a:t>
            </a:r>
            <a:r>
              <a:rPr lang="en-US" sz="2400" dirty="0" err="1" smtClean="0"/>
              <a:t>menganalisa</a:t>
            </a:r>
            <a:r>
              <a:rPr lang="id-ID" sz="2400" dirty="0" smtClean="0"/>
              <a:t> </a:t>
            </a:r>
            <a:r>
              <a:rPr lang="id-ID" sz="2400" dirty="0"/>
              <a:t>tahap perencanaan untuk menetapkan apakah suatu perencanaan program telah mempertimbangkan wawasan gender</a:t>
            </a:r>
            <a:r>
              <a:rPr lang="en-US" sz="2400" dirty="0"/>
              <a:t>.</a:t>
            </a:r>
          </a:p>
          <a:p>
            <a:pPr marL="609600" indent="-609600">
              <a:lnSpc>
                <a:spcPct val="90000"/>
              </a:lnSpc>
              <a:buFont typeface="Wingdings" pitchFamily="2" charset="2"/>
              <a:buNone/>
            </a:pPr>
            <a:r>
              <a:rPr lang="id-ID" sz="2400" dirty="0"/>
              <a:t>3</a:t>
            </a:r>
            <a:r>
              <a:rPr lang="en-US" sz="2400" dirty="0"/>
              <a:t>.   </a:t>
            </a:r>
            <a:r>
              <a:rPr lang="id-ID" sz="2400" dirty="0"/>
              <a:t> </a:t>
            </a:r>
            <a:r>
              <a:rPr lang="en-US" sz="2400" dirty="0" smtClean="0"/>
              <a:t> </a:t>
            </a:r>
            <a:r>
              <a:rPr lang="id-ID" sz="2400" dirty="0" smtClean="0"/>
              <a:t>Kerangka </a:t>
            </a:r>
            <a:r>
              <a:rPr lang="id-ID" sz="2400" dirty="0"/>
              <a:t>pemberdayaan </a:t>
            </a:r>
            <a:r>
              <a:rPr lang="en-US" sz="2400" dirty="0"/>
              <a:t>(empowerment) : </a:t>
            </a:r>
            <a:r>
              <a:rPr lang="en-US" sz="2400" dirty="0" err="1" smtClean="0"/>
              <a:t>digunakan</a:t>
            </a:r>
            <a:r>
              <a:rPr lang="en-US" sz="2400" dirty="0" smtClean="0"/>
              <a:t> </a:t>
            </a:r>
            <a:r>
              <a:rPr lang="en-US" sz="2400" dirty="0" err="1" smtClean="0"/>
              <a:t>untuk</a:t>
            </a:r>
            <a:r>
              <a:rPr lang="en-US" sz="2400" dirty="0" smtClean="0"/>
              <a:t> </a:t>
            </a:r>
            <a:r>
              <a:rPr lang="en-US" sz="2400" dirty="0" err="1" smtClean="0"/>
              <a:t>menganalisa</a:t>
            </a:r>
            <a:r>
              <a:rPr lang="en-US" sz="2400" dirty="0" smtClean="0"/>
              <a:t> </a:t>
            </a:r>
            <a:r>
              <a:rPr lang="en-US" sz="2400" dirty="0" err="1" smtClean="0"/>
              <a:t>tahap</a:t>
            </a:r>
            <a:r>
              <a:rPr lang="en-US" sz="2400" dirty="0" smtClean="0"/>
              <a:t> </a:t>
            </a:r>
            <a:r>
              <a:rPr lang="en-US" sz="2400" dirty="0" err="1" smtClean="0"/>
              <a:t>pelaksanaan</a:t>
            </a:r>
            <a:r>
              <a:rPr lang="id-ID" sz="2400" dirty="0" smtClean="0"/>
              <a:t> pembangunan, </a:t>
            </a:r>
            <a:r>
              <a:rPr lang="id-ID" sz="2400" dirty="0"/>
              <a:t>apakah telah terjadi peningkatan pemerataan ataupun peningkatan pemampuan pihak yang tidak beruntung baik laki-laki maupun perempuan.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274638"/>
            <a:ext cx="7772400" cy="654032"/>
          </a:xfrm>
        </p:spPr>
        <p:txBody>
          <a:bodyPr>
            <a:normAutofit fontScale="90000"/>
          </a:bodyPr>
          <a:lstStyle/>
          <a:p>
            <a:r>
              <a:rPr lang="id-ID" b="1" dirty="0"/>
              <a:t>Tingkat 4:  Partisipasi Aktif</a:t>
            </a:r>
            <a:endParaRPr lang="en-US" b="1" dirty="0"/>
          </a:p>
        </p:txBody>
      </p:sp>
      <p:sp>
        <p:nvSpPr>
          <p:cNvPr id="15363" name="Rectangle 3"/>
          <p:cNvSpPr>
            <a:spLocks noGrp="1" noChangeArrowheads="1"/>
          </p:cNvSpPr>
          <p:nvPr>
            <p:ph type="body" idx="1"/>
          </p:nvPr>
        </p:nvSpPr>
        <p:spPr>
          <a:xfrm>
            <a:off x="214282" y="1000108"/>
            <a:ext cx="8715436" cy="5643602"/>
          </a:xfrm>
        </p:spPr>
        <p:txBody>
          <a:bodyPr/>
          <a:lstStyle/>
          <a:p>
            <a:r>
              <a:rPr lang="id-ID" dirty="0"/>
              <a:t>Pada tingkat ini kita berbicara mengenai pemerataan/pers</a:t>
            </a:r>
            <a:r>
              <a:rPr lang="en-US" dirty="0"/>
              <a:t>a</a:t>
            </a:r>
            <a:r>
              <a:rPr lang="id-ID" dirty="0"/>
              <a:t>maan partisipasi perempuan dalam pengambilan keputusan pada semua tahapan proyek:  perumusan, perencanaan, pelaksanaan, monitoring/</a:t>
            </a:r>
            <a:r>
              <a:rPr lang="en-US" dirty="0"/>
              <a:t> </a:t>
            </a:r>
            <a:r>
              <a:rPr lang="id-ID" dirty="0"/>
              <a:t>evaluasi. </a:t>
            </a:r>
            <a:endParaRPr lang="en-US" dirty="0" smtClean="0"/>
          </a:p>
          <a:p>
            <a:pPr>
              <a:lnSpc>
                <a:spcPct val="80000"/>
              </a:lnSpc>
            </a:pPr>
            <a:r>
              <a:rPr lang="id-ID" sz="2400" dirty="0" smtClean="0"/>
              <a:t>Kesenjangan perempuan dalam partisipasi aktif ini mudah diidentifikasi, misalnya dalam bidang legislatif, eksekutif, organisasi politik. Partisipasi secara umum dapat dilihat dari adanya peran serta setara antara laki-laki dan perempuan dalam pengambilan keputusan , baik di tingkat keluarga, komunitas, masyarakat, maupun negara.</a:t>
            </a:r>
            <a:endParaRPr lang="en-US" sz="2400" dirty="0" smtClean="0"/>
          </a:p>
          <a:p>
            <a:pPr>
              <a:lnSpc>
                <a:spcPct val="80000"/>
              </a:lnSpc>
            </a:pPr>
            <a:r>
              <a:rPr lang="id-ID" sz="2400" dirty="0" smtClean="0"/>
              <a:t> Di tingkat program yaitu dilibatkannya perempuan dan laki-laki secara setara dalam identifikasi masalah, perencanaan, pengelolaan, implementasi, dan monitoring evaluasi. Meningkatnya peranserta perempuan merupakanhasil dari pemberdayaan sekaligus sumbangan penting bagi pemberdayaan yang lebih luas</a:t>
            </a:r>
            <a:r>
              <a:rPr lang="id-ID" sz="2400" dirty="0" smtClean="0"/>
              <a:t>.</a:t>
            </a:r>
            <a:endParaRPr lang="en-US" dirty="0" smtClean="0"/>
          </a:p>
          <a:p>
            <a:endParaRPr lang="en-US" dirty="0"/>
          </a:p>
          <a:p>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74663" y="214291"/>
            <a:ext cx="8212137" cy="714380"/>
          </a:xfrm>
        </p:spPr>
        <p:txBody>
          <a:bodyPr>
            <a:normAutofit fontScale="90000"/>
          </a:bodyPr>
          <a:lstStyle/>
          <a:p>
            <a:r>
              <a:rPr lang="id-ID" sz="4000" b="1" dirty="0"/>
              <a:t>Tingkat 5:  Penguasaan (kontrol)</a:t>
            </a:r>
            <a:endParaRPr lang="en-US" sz="4000" b="1" dirty="0"/>
          </a:p>
        </p:txBody>
      </p:sp>
      <p:sp>
        <p:nvSpPr>
          <p:cNvPr id="14339" name="Rectangle 3"/>
          <p:cNvSpPr>
            <a:spLocks noGrp="1" noChangeArrowheads="1"/>
          </p:cNvSpPr>
          <p:nvPr>
            <p:ph type="body" idx="1"/>
          </p:nvPr>
        </p:nvSpPr>
        <p:spPr>
          <a:xfrm>
            <a:off x="250825" y="1000109"/>
            <a:ext cx="8713788" cy="5597542"/>
          </a:xfrm>
        </p:spPr>
        <p:txBody>
          <a:bodyPr>
            <a:normAutofit lnSpcReduction="10000"/>
          </a:bodyPr>
          <a:lstStyle/>
          <a:p>
            <a:r>
              <a:rPr lang="id-ID" dirty="0"/>
              <a:t>Meningkatnya partisipasi perempuan pada tingkat pengambilan keputusan akan menyebabkan meningkatnya pemampuan untuk mempunyai kontrol (penguasaan) yang lebih banyak terhadap faktor-faktor produksi, dan untuk menjamin persamaan akses terhadap pembagian sumber dan manfaat</a:t>
            </a:r>
            <a:r>
              <a:rPr lang="id-ID" dirty="0" smtClean="0"/>
              <a:t>.</a:t>
            </a:r>
            <a:endParaRPr lang="en-US" dirty="0" smtClean="0"/>
          </a:p>
          <a:p>
            <a:r>
              <a:rPr lang="id-ID" dirty="0" smtClean="0"/>
              <a:t>Pada tingkat ini kita berbicara mengenai pemerataan/pers</a:t>
            </a:r>
            <a:r>
              <a:rPr lang="en-US" dirty="0" smtClean="0"/>
              <a:t>a</a:t>
            </a:r>
            <a:r>
              <a:rPr lang="id-ID" dirty="0" smtClean="0"/>
              <a:t>maan partisipasi perempuan dalam pengambilan keputusan pada semua tahapan proyek:  perumusan, perencanaan, pelaksanaan, monitoring/evaluasi. </a:t>
            </a:r>
            <a:endParaRPr lang="en-US" dirty="0" smtClean="0"/>
          </a:p>
          <a:p>
            <a:r>
              <a:rPr lang="id-ID" dirty="0" smtClean="0"/>
              <a:t>Kesetaraan dalam kekuasaan berarti adanya kekuasaan yang seimbang antara laki-laki dan perempuan, satu tidak mendominasi atau berada dalam posisi dominan atas lainnya. Artinya perempuan mempunyai kekuasaan sebagaimana juga laki-laki, untuk mengubah kondisisi posisi, masa depan diri dan komunitasnya.</a:t>
            </a:r>
            <a:endParaRPr lang="en-US" dirty="0" smtClean="0"/>
          </a:p>
          <a:p>
            <a:endParaRPr lang="en-US" dirty="0" smtClean="0"/>
          </a:p>
          <a:p>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74663" y="352425"/>
            <a:ext cx="8212137" cy="622300"/>
          </a:xfrm>
        </p:spPr>
        <p:txBody>
          <a:bodyPr>
            <a:normAutofit fontScale="90000"/>
          </a:bodyPr>
          <a:lstStyle/>
          <a:p>
            <a:r>
              <a:rPr lang="id-ID" sz="4000"/>
              <a:t>Lanjutan</a:t>
            </a:r>
          </a:p>
        </p:txBody>
      </p:sp>
      <p:sp>
        <p:nvSpPr>
          <p:cNvPr id="17411" name="Rectangle 3"/>
          <p:cNvSpPr>
            <a:spLocks noGrp="1" noChangeArrowheads="1"/>
          </p:cNvSpPr>
          <p:nvPr>
            <p:ph type="body" idx="1"/>
          </p:nvPr>
        </p:nvSpPr>
        <p:spPr>
          <a:xfrm>
            <a:off x="250825" y="1241425"/>
            <a:ext cx="8662988" cy="5616575"/>
          </a:xfrm>
        </p:spPr>
        <p:txBody>
          <a:bodyPr/>
          <a:lstStyle/>
          <a:p>
            <a:pPr>
              <a:lnSpc>
                <a:spcPct val="90000"/>
              </a:lnSpc>
            </a:pPr>
            <a:endParaRPr lang="en-US" sz="2800" dirty="0"/>
          </a:p>
          <a:p>
            <a:pPr>
              <a:lnSpc>
                <a:spcPct val="90000"/>
              </a:lnSpc>
            </a:pPr>
            <a:r>
              <a:rPr lang="id-ID" sz="2800" dirty="0"/>
              <a:t>Tujuan pemberdayaan (empowerment) perempuan bukanlah mengganti masyarakat patriarkhal menjadi masyarakat matriarkhal, tetapi untuk mencapai pemerataan/persamaan gender dalam proses pembangunan.</a:t>
            </a:r>
            <a:r>
              <a:rPr lang="en-US" sz="2800" dirty="0"/>
              <a:t> </a:t>
            </a:r>
            <a:endParaRPr lang="en-US" sz="2800" dirty="0" smtClean="0"/>
          </a:p>
          <a:p>
            <a:pPr>
              <a:lnSpc>
                <a:spcPct val="90000"/>
              </a:lnSpc>
            </a:pPr>
            <a:r>
              <a:rPr lang="id-ID" sz="2800" dirty="0" smtClean="0"/>
              <a:t>Hal ini dibutuhkan untuk mendatangkan manfaat materiil yang sama bagi perempuan sehingga kriteria pembangunan/pemberdayaan perempuan menjadi satu lingkaran penuh dimana pemerataan/persamaan penguasaan perempuan akan kembali meningkatkan pemerataan/persamaan kesejahteraan seluruh keluarganya.</a:t>
            </a:r>
            <a:endParaRPr lang="en-US" sz="2800" dirty="0" smtClean="0"/>
          </a:p>
          <a:p>
            <a:pPr>
              <a:lnSpc>
                <a:spcPct val="90000"/>
              </a:lnSpc>
              <a:buNone/>
            </a:pPr>
            <a:endParaRPr lang="en-US" sz="2800"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74663" y="352425"/>
            <a:ext cx="8212137" cy="811213"/>
          </a:xfrm>
        </p:spPr>
        <p:txBody>
          <a:bodyPr/>
          <a:lstStyle/>
          <a:p>
            <a:r>
              <a:rPr lang="id-ID"/>
              <a:t>Kerangka Pemberdayaan</a:t>
            </a:r>
          </a:p>
        </p:txBody>
      </p:sp>
      <p:sp>
        <p:nvSpPr>
          <p:cNvPr id="19459" name="Rectangle 3"/>
          <p:cNvSpPr>
            <a:spLocks noGrp="1" noChangeArrowheads="1"/>
          </p:cNvSpPr>
          <p:nvPr>
            <p:ph type="body" idx="1"/>
          </p:nvPr>
        </p:nvSpPr>
        <p:spPr>
          <a:xfrm>
            <a:off x="250825" y="1484313"/>
            <a:ext cx="8713788" cy="5113337"/>
          </a:xfrm>
        </p:spPr>
        <p:txBody>
          <a:bodyPr/>
          <a:lstStyle/>
          <a:p>
            <a:r>
              <a:rPr lang="id-ID" dirty="0"/>
              <a:t>Teknik Longwe mendasarkan pada penting</a:t>
            </a:r>
            <a:r>
              <a:rPr lang="en-US" dirty="0"/>
              <a:t>- </a:t>
            </a:r>
            <a:r>
              <a:rPr lang="id-ID" dirty="0"/>
              <a:t>nya pembangunan bagi perempuan, bagaimana menangani isyu gender sebagai kendala pemberdayaan perempuan dalam memenuhi kebutuhan spesifik perempuan dan upaya mencapai kesetaraan gender. Lima kriteria analisis yang dikemukakan Longwe dapat disusun dalam bentuk pira</a:t>
            </a:r>
            <a:r>
              <a:rPr lang="en-US" dirty="0"/>
              <a:t>m</a:t>
            </a:r>
            <a:r>
              <a:rPr lang="id-ID" dirty="0"/>
              <a:t>ida sebagai berikut:</a:t>
            </a:r>
            <a:endParaRPr 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457200" y="188913"/>
            <a:ext cx="8229600" cy="792162"/>
          </a:xfrm>
        </p:spPr>
        <p:txBody>
          <a:bodyPr/>
          <a:lstStyle/>
          <a:p>
            <a:r>
              <a:rPr lang="id-ID" sz="4000"/>
              <a:t>Kerangka/Piramid Pemberdayaan</a:t>
            </a:r>
            <a:endParaRPr lang="en-US" sz="4000"/>
          </a:p>
        </p:txBody>
      </p:sp>
      <p:sp>
        <p:nvSpPr>
          <p:cNvPr id="188419" name="Rectangle 3"/>
          <p:cNvSpPr>
            <a:spLocks noGrp="1" noChangeArrowheads="1"/>
          </p:cNvSpPr>
          <p:nvPr>
            <p:ph type="body" idx="1"/>
          </p:nvPr>
        </p:nvSpPr>
        <p:spPr>
          <a:xfrm>
            <a:off x="457200" y="1196975"/>
            <a:ext cx="8229600" cy="5327650"/>
          </a:xfrm>
        </p:spPr>
        <p:txBody>
          <a:bodyPr/>
          <a:lstStyle/>
          <a:p>
            <a:pPr>
              <a:buFont typeface="Wingdings" pitchFamily="2" charset="2"/>
              <a:buNone/>
            </a:pPr>
            <a:r>
              <a:rPr lang="id-ID"/>
              <a:t> </a:t>
            </a:r>
          </a:p>
          <a:p>
            <a:pPr>
              <a:buFont typeface="Wingdings" pitchFamily="2" charset="2"/>
              <a:buNone/>
            </a:pPr>
            <a:r>
              <a:rPr lang="id-ID"/>
              <a:t>       </a:t>
            </a:r>
            <a:r>
              <a:rPr lang="en-US"/>
              <a:t>   </a:t>
            </a:r>
            <a:r>
              <a:rPr lang="id-ID" sz="1800"/>
              <a:t>5                                                                                                                                              </a:t>
            </a:r>
          </a:p>
          <a:p>
            <a:pPr>
              <a:buFont typeface="Wingdings" pitchFamily="2" charset="2"/>
              <a:buNone/>
            </a:pPr>
            <a:r>
              <a:rPr lang="id-ID" sz="1800"/>
              <a:t>                                         </a:t>
            </a:r>
          </a:p>
          <a:p>
            <a:pPr>
              <a:buFont typeface="Wingdings" pitchFamily="2" charset="2"/>
              <a:buNone/>
            </a:pPr>
            <a:r>
              <a:rPr lang="id-ID" sz="1800"/>
              <a:t>   </a:t>
            </a:r>
            <a:r>
              <a:rPr lang="en-US" sz="1800"/>
              <a:t>                                      </a:t>
            </a:r>
            <a:r>
              <a:rPr lang="id-ID" sz="1800"/>
              <a:t> </a:t>
            </a:r>
            <a:r>
              <a:rPr lang="en-US" sz="1800"/>
              <a:t>                    </a:t>
            </a:r>
            <a:r>
              <a:rPr lang="id-ID" sz="1800"/>
              <a:t>KONTROL</a:t>
            </a:r>
            <a:endParaRPr lang="en-US" sz="1800"/>
          </a:p>
          <a:p>
            <a:pPr>
              <a:buFont typeface="Wingdings" pitchFamily="2" charset="2"/>
              <a:buNone/>
            </a:pPr>
            <a:r>
              <a:rPr lang="en-US" sz="1800"/>
              <a:t/>
            </a:r>
            <a:br>
              <a:rPr lang="en-US" sz="1800"/>
            </a:br>
            <a:r>
              <a:rPr lang="id-ID" sz="1800"/>
              <a:t>   </a:t>
            </a:r>
            <a:r>
              <a:rPr lang="en-US" sz="1800"/>
              <a:t>                                                  </a:t>
            </a:r>
            <a:r>
              <a:rPr lang="id-ID" sz="1800"/>
              <a:t>PARTISIPASI</a:t>
            </a:r>
            <a:endParaRPr lang="en-US" sz="1800"/>
          </a:p>
          <a:p>
            <a:pPr>
              <a:buFont typeface="Wingdings" pitchFamily="2" charset="2"/>
              <a:buNone/>
            </a:pPr>
            <a:r>
              <a:rPr lang="en-US" sz="1800"/>
              <a:t/>
            </a:r>
            <a:br>
              <a:rPr lang="en-US" sz="1800"/>
            </a:br>
            <a:r>
              <a:rPr lang="id-ID" sz="1800"/>
              <a:t>   </a:t>
            </a:r>
            <a:r>
              <a:rPr lang="en-US" sz="1800"/>
              <a:t>                                                 </a:t>
            </a:r>
            <a:r>
              <a:rPr lang="id-ID" sz="1800"/>
              <a:t>PENYADARAN</a:t>
            </a:r>
            <a:endParaRPr lang="en-US" sz="1800"/>
          </a:p>
          <a:p>
            <a:pPr>
              <a:buFont typeface="Wingdings" pitchFamily="2" charset="2"/>
              <a:buNone/>
            </a:pPr>
            <a:r>
              <a:rPr lang="en-US" sz="1800"/>
              <a:t/>
            </a:r>
            <a:br>
              <a:rPr lang="en-US" sz="1800"/>
            </a:br>
            <a:r>
              <a:rPr lang="id-ID" sz="1800"/>
              <a:t>  </a:t>
            </a:r>
            <a:r>
              <a:rPr lang="en-US" sz="1800"/>
              <a:t>                                                       </a:t>
            </a:r>
            <a:r>
              <a:rPr lang="id-ID" sz="1800"/>
              <a:t>AKSES</a:t>
            </a:r>
            <a:endParaRPr lang="en-US" sz="1800"/>
          </a:p>
          <a:p>
            <a:pPr>
              <a:buFont typeface="Wingdings" pitchFamily="2" charset="2"/>
              <a:buNone/>
            </a:pPr>
            <a:r>
              <a:rPr lang="en-US" sz="1800"/>
              <a:t/>
            </a:r>
            <a:br>
              <a:rPr lang="en-US" sz="1800"/>
            </a:br>
            <a:r>
              <a:rPr lang="id-ID" sz="1800"/>
              <a:t>      </a:t>
            </a:r>
            <a:r>
              <a:rPr lang="en-US" sz="1800"/>
              <a:t>      </a:t>
            </a:r>
            <a:r>
              <a:rPr lang="id-ID" sz="1800"/>
              <a:t>1                         </a:t>
            </a:r>
            <a:r>
              <a:rPr lang="en-US" sz="1800"/>
              <a:t>          </a:t>
            </a:r>
            <a:r>
              <a:rPr lang="id-ID" sz="1800"/>
              <a:t>KESEJAHTERAAN</a:t>
            </a:r>
            <a:endParaRPr lang="en-US" sz="1800"/>
          </a:p>
          <a:p>
            <a:pPr algn="ctr">
              <a:buFont typeface="Wingdings" pitchFamily="2" charset="2"/>
              <a:buNone/>
            </a:pPr>
            <a:r>
              <a:rPr lang="id-ID" sz="1800"/>
              <a:t> </a:t>
            </a:r>
            <a:endParaRPr lang="en-US" sz="1800"/>
          </a:p>
        </p:txBody>
      </p:sp>
      <p:sp>
        <p:nvSpPr>
          <p:cNvPr id="188421" name="Text Box 5"/>
          <p:cNvSpPr txBox="1">
            <a:spLocks noChangeArrowheads="1"/>
          </p:cNvSpPr>
          <p:nvPr/>
        </p:nvSpPr>
        <p:spPr bwMode="auto">
          <a:xfrm>
            <a:off x="2916238" y="1412875"/>
            <a:ext cx="4535487"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88423" name="Text Box 7"/>
          <p:cNvSpPr txBox="1">
            <a:spLocks noChangeArrowheads="1"/>
          </p:cNvSpPr>
          <p:nvPr/>
        </p:nvSpPr>
        <p:spPr bwMode="auto">
          <a:xfrm>
            <a:off x="2484438" y="1341438"/>
            <a:ext cx="5327650" cy="366712"/>
          </a:xfrm>
          <a:prstGeom prst="rect">
            <a:avLst/>
          </a:prstGeom>
          <a:noFill/>
          <a:ln w="9525">
            <a:noFill/>
            <a:miter lim="800000"/>
            <a:headEnd/>
            <a:tailEnd/>
          </a:ln>
          <a:effectLst/>
        </p:spPr>
        <p:txBody>
          <a:bodyPr>
            <a:spAutoFit/>
          </a:bodyPr>
          <a:lstStyle/>
          <a:p>
            <a:pPr>
              <a:spcBef>
                <a:spcPct val="50000"/>
              </a:spcBef>
            </a:pPr>
            <a:endParaRPr lang="en-US"/>
          </a:p>
        </p:txBody>
      </p:sp>
      <p:sp>
        <p:nvSpPr>
          <p:cNvPr id="188427" name="Line 11"/>
          <p:cNvSpPr>
            <a:spLocks noChangeShapeType="1"/>
          </p:cNvSpPr>
          <p:nvPr/>
        </p:nvSpPr>
        <p:spPr bwMode="auto">
          <a:xfrm flipV="1">
            <a:off x="1763713" y="2349500"/>
            <a:ext cx="0" cy="2663825"/>
          </a:xfrm>
          <a:prstGeom prst="line">
            <a:avLst/>
          </a:prstGeom>
          <a:noFill/>
          <a:ln w="9525">
            <a:solidFill>
              <a:schemeClr val="tx1"/>
            </a:solidFill>
            <a:round/>
            <a:headEnd/>
            <a:tailEnd type="triangle" w="med" len="med"/>
          </a:ln>
          <a:effectLst/>
        </p:spPr>
        <p:txBody>
          <a:bodyPr/>
          <a:lstStyle/>
          <a:p>
            <a:endParaRPr lang="en-US"/>
          </a:p>
        </p:txBody>
      </p:sp>
      <p:sp>
        <p:nvSpPr>
          <p:cNvPr id="188432" name="Line 16"/>
          <p:cNvSpPr>
            <a:spLocks noChangeShapeType="1"/>
          </p:cNvSpPr>
          <p:nvPr/>
        </p:nvSpPr>
        <p:spPr bwMode="auto">
          <a:xfrm>
            <a:off x="1763713" y="4581525"/>
            <a:ext cx="0" cy="0"/>
          </a:xfrm>
          <a:prstGeom prst="line">
            <a:avLst/>
          </a:prstGeom>
          <a:noFill/>
          <a:ln w="9525">
            <a:solidFill>
              <a:schemeClr val="tx1"/>
            </a:solidFill>
            <a:round/>
            <a:headEnd/>
            <a:tailEnd type="triangle" w="med" len="med"/>
          </a:ln>
          <a:effectLst/>
        </p:spPr>
        <p:txBody>
          <a:bodyPr/>
          <a:lstStyle/>
          <a:p>
            <a:endParaRPr lang="en-US"/>
          </a:p>
        </p:txBody>
      </p:sp>
      <p:sp>
        <p:nvSpPr>
          <p:cNvPr id="188435" name="Line 19"/>
          <p:cNvSpPr>
            <a:spLocks noChangeShapeType="1"/>
          </p:cNvSpPr>
          <p:nvPr/>
        </p:nvSpPr>
        <p:spPr bwMode="auto">
          <a:xfrm flipV="1">
            <a:off x="2843213" y="1628775"/>
            <a:ext cx="2160587" cy="4321175"/>
          </a:xfrm>
          <a:prstGeom prst="line">
            <a:avLst/>
          </a:prstGeom>
          <a:noFill/>
          <a:ln w="9525">
            <a:solidFill>
              <a:schemeClr val="tx1"/>
            </a:solidFill>
            <a:round/>
            <a:headEnd/>
            <a:tailEnd/>
          </a:ln>
          <a:effectLst/>
        </p:spPr>
        <p:txBody>
          <a:bodyPr/>
          <a:lstStyle/>
          <a:p>
            <a:endParaRPr lang="en-US"/>
          </a:p>
        </p:txBody>
      </p:sp>
      <p:sp>
        <p:nvSpPr>
          <p:cNvPr id="188436" name="Line 20"/>
          <p:cNvSpPr>
            <a:spLocks noChangeShapeType="1"/>
          </p:cNvSpPr>
          <p:nvPr/>
        </p:nvSpPr>
        <p:spPr bwMode="auto">
          <a:xfrm>
            <a:off x="5003800" y="1628775"/>
            <a:ext cx="2305050" cy="4321175"/>
          </a:xfrm>
          <a:prstGeom prst="line">
            <a:avLst/>
          </a:prstGeom>
          <a:noFill/>
          <a:ln w="9525">
            <a:solidFill>
              <a:schemeClr val="tx1"/>
            </a:solidFill>
            <a:round/>
            <a:headEnd/>
            <a:tailEnd/>
          </a:ln>
          <a:effectLst/>
        </p:spPr>
        <p:txBody>
          <a:bodyPr/>
          <a:lstStyle/>
          <a:p>
            <a:endParaRPr lang="en-US"/>
          </a:p>
        </p:txBody>
      </p:sp>
      <p:sp>
        <p:nvSpPr>
          <p:cNvPr id="188437" name="Line 21"/>
          <p:cNvSpPr>
            <a:spLocks noChangeShapeType="1"/>
          </p:cNvSpPr>
          <p:nvPr/>
        </p:nvSpPr>
        <p:spPr bwMode="auto">
          <a:xfrm>
            <a:off x="2843213" y="5949950"/>
            <a:ext cx="4465637" cy="0"/>
          </a:xfrm>
          <a:prstGeom prst="line">
            <a:avLst/>
          </a:prstGeom>
          <a:noFill/>
          <a:ln w="9525">
            <a:solidFill>
              <a:schemeClr val="tx1"/>
            </a:solidFill>
            <a:round/>
            <a:headEnd/>
            <a:tailEnd/>
          </a:ln>
          <a:effectLst/>
        </p:spPr>
        <p:txBody>
          <a:bodyPr/>
          <a:lstStyle/>
          <a:p>
            <a:endParaRPr lang="en-US"/>
          </a:p>
        </p:txBody>
      </p:sp>
      <p:sp>
        <p:nvSpPr>
          <p:cNvPr id="188438" name="Line 22"/>
          <p:cNvSpPr>
            <a:spLocks noChangeShapeType="1"/>
          </p:cNvSpPr>
          <p:nvPr/>
        </p:nvSpPr>
        <p:spPr bwMode="auto">
          <a:xfrm>
            <a:off x="3348038" y="4941888"/>
            <a:ext cx="3455987" cy="0"/>
          </a:xfrm>
          <a:prstGeom prst="line">
            <a:avLst/>
          </a:prstGeom>
          <a:noFill/>
          <a:ln w="9525">
            <a:solidFill>
              <a:schemeClr val="tx1"/>
            </a:solidFill>
            <a:round/>
            <a:headEnd/>
            <a:tailEnd/>
          </a:ln>
          <a:effectLst/>
        </p:spPr>
        <p:txBody>
          <a:bodyPr/>
          <a:lstStyle/>
          <a:p>
            <a:endParaRPr lang="en-US"/>
          </a:p>
        </p:txBody>
      </p:sp>
      <p:sp>
        <p:nvSpPr>
          <p:cNvPr id="188439" name="Line 23"/>
          <p:cNvSpPr>
            <a:spLocks noChangeShapeType="1"/>
          </p:cNvSpPr>
          <p:nvPr/>
        </p:nvSpPr>
        <p:spPr bwMode="auto">
          <a:xfrm>
            <a:off x="3635375" y="4292600"/>
            <a:ext cx="2808288" cy="0"/>
          </a:xfrm>
          <a:prstGeom prst="line">
            <a:avLst/>
          </a:prstGeom>
          <a:noFill/>
          <a:ln w="9525">
            <a:solidFill>
              <a:schemeClr val="tx1"/>
            </a:solidFill>
            <a:round/>
            <a:headEnd/>
            <a:tailEnd/>
          </a:ln>
          <a:effectLst/>
        </p:spPr>
        <p:txBody>
          <a:bodyPr/>
          <a:lstStyle/>
          <a:p>
            <a:endParaRPr lang="en-US"/>
          </a:p>
        </p:txBody>
      </p:sp>
      <p:sp>
        <p:nvSpPr>
          <p:cNvPr id="188440" name="Line 24"/>
          <p:cNvSpPr>
            <a:spLocks noChangeShapeType="1"/>
          </p:cNvSpPr>
          <p:nvPr/>
        </p:nvSpPr>
        <p:spPr bwMode="auto">
          <a:xfrm>
            <a:off x="3995738" y="3644900"/>
            <a:ext cx="2089150" cy="0"/>
          </a:xfrm>
          <a:prstGeom prst="line">
            <a:avLst/>
          </a:prstGeom>
          <a:noFill/>
          <a:ln w="9525">
            <a:solidFill>
              <a:schemeClr val="tx1"/>
            </a:solidFill>
            <a:round/>
            <a:headEnd/>
            <a:tailEnd/>
          </a:ln>
          <a:effectLst/>
        </p:spPr>
        <p:txBody>
          <a:bodyPr/>
          <a:lstStyle/>
          <a:p>
            <a:endParaRPr lang="en-US"/>
          </a:p>
        </p:txBody>
      </p:sp>
      <p:sp>
        <p:nvSpPr>
          <p:cNvPr id="188441" name="Line 25"/>
          <p:cNvSpPr>
            <a:spLocks noChangeShapeType="1"/>
          </p:cNvSpPr>
          <p:nvPr/>
        </p:nvSpPr>
        <p:spPr bwMode="auto">
          <a:xfrm>
            <a:off x="4284663" y="3068638"/>
            <a:ext cx="1439862" cy="0"/>
          </a:xfrm>
          <a:prstGeom prst="line">
            <a:avLst/>
          </a:prstGeom>
          <a:noFill/>
          <a:ln w="9525">
            <a:solidFill>
              <a:schemeClr val="tx1"/>
            </a:solidFill>
            <a:round/>
            <a:headEnd/>
            <a:tailEnd/>
          </a:ln>
          <a:effectLst/>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9750" y="188913"/>
            <a:ext cx="8229600" cy="576262"/>
          </a:xfrm>
        </p:spPr>
        <p:txBody>
          <a:bodyPr>
            <a:normAutofit fontScale="90000"/>
          </a:bodyPr>
          <a:lstStyle/>
          <a:p>
            <a:r>
              <a:rPr lang="id-ID" sz="4000"/>
              <a:t>Kegunaan</a:t>
            </a:r>
          </a:p>
        </p:txBody>
      </p:sp>
      <p:sp>
        <p:nvSpPr>
          <p:cNvPr id="21507" name="Rectangle 3"/>
          <p:cNvSpPr>
            <a:spLocks noGrp="1" noChangeArrowheads="1"/>
          </p:cNvSpPr>
          <p:nvPr>
            <p:ph type="body" idx="1"/>
          </p:nvPr>
        </p:nvSpPr>
        <p:spPr>
          <a:xfrm>
            <a:off x="179388" y="981075"/>
            <a:ext cx="8785225" cy="5616575"/>
          </a:xfrm>
        </p:spPr>
        <p:txBody>
          <a:bodyPr/>
          <a:lstStyle/>
          <a:p>
            <a:pPr>
              <a:lnSpc>
                <a:spcPct val="90000"/>
              </a:lnSpc>
            </a:pPr>
            <a:r>
              <a:rPr lang="id-ID" dirty="0"/>
              <a:t>Teknik Longwe digunakan sebagai alat analisis, yaitu</a:t>
            </a:r>
            <a:r>
              <a:rPr lang="en-US" dirty="0"/>
              <a:t> </a:t>
            </a:r>
            <a:r>
              <a:rPr lang="id-ID" dirty="0"/>
              <a:t>untuk</a:t>
            </a:r>
            <a:r>
              <a:rPr lang="en-US" dirty="0"/>
              <a:t> </a:t>
            </a:r>
            <a:r>
              <a:rPr lang="id-ID" dirty="0"/>
              <a:t>menganalisis proses pemampuan perempuan, bukan dalam arti kesejahteraan materiil.</a:t>
            </a:r>
            <a:endParaRPr lang="en-US" dirty="0"/>
          </a:p>
          <a:p>
            <a:pPr>
              <a:lnSpc>
                <a:spcPct val="90000"/>
              </a:lnSpc>
            </a:pPr>
            <a:r>
              <a:rPr lang="id-ID" dirty="0"/>
              <a:t>Tujuannya adalah untuk memahami lima butir kriteria (kesejahteraan, akses, penyadaran, partisipasi aktif, dan penguasaan) sehingga dapat menginterpretasikan pembangunan perempuan sebagai suatu proses yang penting dan bagian integrasi dari proses pembangunan serta untuk mencapai pemerataan gender dalam lima butir tersebut</a:t>
            </a:r>
            <a:r>
              <a:rPr lang="id-ID" dirty="0" smtClean="0"/>
              <a:t>.</a:t>
            </a:r>
            <a:endParaRPr lang="en-US" dirty="0" smtClean="0"/>
          </a:p>
          <a:p>
            <a:pPr>
              <a:lnSpc>
                <a:spcPct val="90000"/>
              </a:lnSpc>
            </a:pPr>
            <a:r>
              <a:rPr lang="id-ID" dirty="0" smtClean="0"/>
              <a:t>Metode ini dapat digunakan pada setiap tahap dari siklus proyek yaitu dilihat pada bagian yang dirasa sangat penting, melihat kebutuhan dan isyu perempuan dalam implementasi proyek, evaluasi dan program pembangunan. Melihat derajat sensitivitas terhadap isu perempuan yaitu dengan menilai negatif, netral, atau positif. </a:t>
            </a:r>
            <a:endParaRPr lang="en-US" dirty="0" smtClean="0"/>
          </a:p>
          <a:p>
            <a:pPr>
              <a:lnSpc>
                <a:spcPct val="90000"/>
              </a:lnSpc>
              <a:buNone/>
            </a:pPr>
            <a:endParaRPr 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633412"/>
          </a:xfrm>
        </p:spPr>
        <p:txBody>
          <a:bodyPr>
            <a:normAutofit fontScale="90000"/>
          </a:bodyPr>
          <a:lstStyle/>
          <a:p>
            <a:r>
              <a:rPr lang="id-ID" sz="4000"/>
              <a:t>Lanjutan</a:t>
            </a:r>
          </a:p>
        </p:txBody>
      </p:sp>
      <p:sp>
        <p:nvSpPr>
          <p:cNvPr id="23555" name="Rectangle 3"/>
          <p:cNvSpPr>
            <a:spLocks noGrp="1" noChangeArrowheads="1"/>
          </p:cNvSpPr>
          <p:nvPr>
            <p:ph type="body" idx="1"/>
          </p:nvPr>
        </p:nvSpPr>
        <p:spPr>
          <a:xfrm>
            <a:off x="179388" y="1268413"/>
            <a:ext cx="8785225" cy="5360987"/>
          </a:xfrm>
        </p:spPr>
        <p:txBody>
          <a:bodyPr/>
          <a:lstStyle/>
          <a:p>
            <a:pPr>
              <a:lnSpc>
                <a:spcPct val="90000"/>
              </a:lnSpc>
            </a:pPr>
            <a:r>
              <a:rPr lang="id-ID" b="1"/>
              <a:t>Negatif</a:t>
            </a:r>
            <a:r>
              <a:rPr lang="id-ID"/>
              <a:t> berarti tujuan proyek tanpa mengaitkan isyu perempuan</a:t>
            </a:r>
            <a:r>
              <a:rPr lang="en-US"/>
              <a:t>.</a:t>
            </a:r>
            <a:r>
              <a:rPr lang="id-ID"/>
              <a:t> </a:t>
            </a:r>
            <a:endParaRPr lang="en-US"/>
          </a:p>
          <a:p>
            <a:pPr>
              <a:lnSpc>
                <a:spcPct val="90000"/>
              </a:lnSpc>
            </a:pPr>
            <a:r>
              <a:rPr lang="en-US" b="1"/>
              <a:t>N</a:t>
            </a:r>
            <a:r>
              <a:rPr lang="id-ID" b="1"/>
              <a:t>etral</a:t>
            </a:r>
            <a:r>
              <a:rPr lang="id-ID"/>
              <a:t> berarti isyu perempuan sudah dilihat tetapi tidak diangkat dan ditangani, dan intervensi proyek tidak berakibat lebih buruk pada perempuan, sedangkan </a:t>
            </a:r>
            <a:endParaRPr lang="en-US"/>
          </a:p>
          <a:p>
            <a:pPr>
              <a:lnSpc>
                <a:spcPct val="90000"/>
              </a:lnSpc>
            </a:pPr>
            <a:r>
              <a:rPr lang="en-US" b="1"/>
              <a:t>P</a:t>
            </a:r>
            <a:r>
              <a:rPr lang="id-ID" b="1"/>
              <a:t>ositif</a:t>
            </a:r>
            <a:r>
              <a:rPr lang="id-ID"/>
              <a:t> berarti tujuan proyek betul-betul positif. Memperhatikan isyu perempuan dan menanganinya sehingga hasilnya meningkat</a:t>
            </a:r>
            <a:r>
              <a:rPr lang="en-US"/>
              <a:t> </a:t>
            </a:r>
            <a:r>
              <a:rPr lang="id-ID"/>
              <a:t>kan kedudukan perempuan relatif terhadap laki-laki.</a:t>
            </a:r>
            <a:endParaRPr lang="en-U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776287"/>
          </a:xfrm>
        </p:spPr>
        <p:txBody>
          <a:bodyPr/>
          <a:lstStyle/>
          <a:p>
            <a:r>
              <a:rPr lang="id-ID" sz="4000" b="1"/>
              <a:t>Aplikasi Teknik Analisis Longwe.</a:t>
            </a:r>
            <a:endParaRPr lang="en-US" sz="4000" b="1"/>
          </a:p>
        </p:txBody>
      </p:sp>
      <p:sp>
        <p:nvSpPr>
          <p:cNvPr id="25603" name="Rectangle 3"/>
          <p:cNvSpPr>
            <a:spLocks noGrp="1" noChangeArrowheads="1"/>
          </p:cNvSpPr>
          <p:nvPr>
            <p:ph type="body" idx="1"/>
          </p:nvPr>
        </p:nvSpPr>
        <p:spPr>
          <a:xfrm>
            <a:off x="214282" y="1000108"/>
            <a:ext cx="8678893" cy="5643602"/>
          </a:xfrm>
        </p:spPr>
        <p:txBody>
          <a:bodyPr>
            <a:normAutofit fontScale="92500" lnSpcReduction="20000"/>
          </a:bodyPr>
          <a:lstStyle/>
          <a:p>
            <a:r>
              <a:rPr lang="id-ID" sz="2800" dirty="0" smtClean="0"/>
              <a:t>Pembangunan perempuan mengfokuskan pada upaya menangani isyu gender yang merupakan kendala dalam upaya memenuhi kepentingan perempuan dan mencapai pemerataan untuk laki-laki dan perempuan.</a:t>
            </a:r>
            <a:r>
              <a:rPr lang="en-US" sz="2800" dirty="0" smtClean="0"/>
              <a:t> </a:t>
            </a:r>
            <a:r>
              <a:rPr lang="id-ID" sz="2800" dirty="0" smtClean="0"/>
              <a:t>Oleh karena itu peneliti atau perencana harus dapat membedakan antara kepentingan dan isu gender.</a:t>
            </a:r>
            <a:r>
              <a:rPr lang="en-US" sz="2800" dirty="0" smtClean="0"/>
              <a:t> </a:t>
            </a:r>
          </a:p>
          <a:p>
            <a:r>
              <a:rPr lang="id-ID" sz="2800" b="1" dirty="0" smtClean="0"/>
              <a:t>Contoh</a:t>
            </a:r>
            <a:r>
              <a:rPr lang="en-US" sz="2800" b="1" dirty="0" smtClean="0"/>
              <a:t>:</a:t>
            </a:r>
            <a:r>
              <a:rPr lang="id-ID" sz="2800" dirty="0" smtClean="0"/>
              <a:t> perempuan hamil perlu menda</a:t>
            </a:r>
            <a:r>
              <a:rPr lang="en-US" sz="2800" dirty="0" smtClean="0"/>
              <a:t>- </a:t>
            </a:r>
            <a:r>
              <a:rPr lang="id-ID" sz="2800" dirty="0" smtClean="0"/>
              <a:t>pat perhatian ekstra dalam hal pemenuhan gizi (bagian kepentingan perempuan). Kenyataannya perempuan hamil banyak yang kekuranmgan gizi,. Mengapa? Karena masih berlakunya pengaturan jatah makan dalam keluarga atau perempuan tidak mempunyai kekuasaan terhadap pendapatan. (isu gender).</a:t>
            </a:r>
            <a:r>
              <a:rPr lang="en-US" sz="2800" dirty="0" smtClean="0"/>
              <a:t> </a:t>
            </a:r>
          </a:p>
          <a:p>
            <a:pPr>
              <a:lnSpc>
                <a:spcPct val="90000"/>
              </a:lnSpc>
            </a:pPr>
            <a:r>
              <a:rPr lang="id-ID" sz="2800" dirty="0" smtClean="0"/>
              <a:t>Kriteria pembangunan perempuan merupakan kerangka analisis untuk mengidentifikasikan ketimpangan struktural sebagai akibat masih adanya sistem diskriminasi gender yang bisa merugikan perempuan atau laki-laki.</a:t>
            </a:r>
            <a:endParaRPr lang="en-US" sz="2800" dirty="0" smtClean="0"/>
          </a:p>
          <a:p>
            <a:pPr>
              <a:lnSpc>
                <a:spcPct val="90000"/>
              </a:lnSpc>
            </a:pPr>
            <a:r>
              <a:rPr lang="id-ID" sz="2800" dirty="0" smtClean="0"/>
              <a:t>Pembangunan bukan saja peningkatan akses terhadap sumber dan manfaat tetapi bagaimana akses dan manfaat diperoleh.</a:t>
            </a:r>
            <a:endParaRPr lang="en-US" sz="2800" dirty="0" smtClean="0"/>
          </a:p>
          <a:p>
            <a:endParaRPr lang="en-US" dirty="0" smtClean="0"/>
          </a:p>
          <a:p>
            <a:pPr>
              <a:buNone/>
            </a:pPr>
            <a:endParaRPr lang="en-US"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229600" cy="725470"/>
          </a:xfrm>
        </p:spPr>
        <p:txBody>
          <a:bodyPr>
            <a:normAutofit/>
          </a:bodyPr>
          <a:lstStyle/>
          <a:p>
            <a:r>
              <a:rPr lang="id-ID" sz="3200" dirty="0"/>
              <a:t>Tabel 1: Profil Gender Dalam Pembangunan</a:t>
            </a:r>
          </a:p>
        </p:txBody>
      </p:sp>
      <p:graphicFrame>
        <p:nvGraphicFramePr>
          <p:cNvPr id="28972" name="Group 300"/>
          <p:cNvGraphicFramePr>
            <a:graphicFrameLocks noGrp="1"/>
          </p:cNvGraphicFramePr>
          <p:nvPr>
            <p:ph idx="1"/>
          </p:nvPr>
        </p:nvGraphicFramePr>
        <p:xfrm>
          <a:off x="71440" y="1600200"/>
          <a:ext cx="8929716" cy="4400233"/>
        </p:xfrm>
        <a:graphic>
          <a:graphicData uri="http://schemas.openxmlformats.org/drawingml/2006/table">
            <a:tbl>
              <a:tblPr/>
              <a:tblGrid>
                <a:gridCol w="1550376"/>
                <a:gridCol w="1164234"/>
                <a:gridCol w="1196309"/>
                <a:gridCol w="959835"/>
                <a:gridCol w="1623585"/>
                <a:gridCol w="1402335"/>
                <a:gridCol w="1033042"/>
              </a:tblGrid>
              <a:tr h="676275">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rPr>
                        <a:t>Sektor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rPr>
                        <a:t>Pro</a:t>
                      </a: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gram</a:t>
                      </a:r>
                      <a:endPar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Kesejah</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teraan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Akses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Penyadaran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Partisipasi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Kontrol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Pertanian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9650">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Pendidikan</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Dan</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Pelatihan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188">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Industri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1088">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rPr>
                        <a:t>Pro</a:t>
                      </a: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gram</a:t>
                      </a:r>
                      <a:endPar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dirty="0" err="1" smtClean="0">
                          <a:ln>
                            <a:noFill/>
                          </a:ln>
                          <a:solidFill>
                            <a:schemeClr val="tx1"/>
                          </a:solidFill>
                          <a:effectLst>
                            <a:outerShdw blurRad="38100" dist="38100" dir="2700000" algn="tl">
                              <a:srgbClr val="000000"/>
                            </a:outerShdw>
                          </a:effectLst>
                          <a:latin typeface="Arial" charset="0"/>
                        </a:rPr>
                        <a:t>Khusus</a:t>
                      </a:r>
                      <a:endPar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rPr>
                        <a:t>perempuan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95288" y="188913"/>
            <a:ext cx="8280400" cy="668319"/>
          </a:xfrm>
        </p:spPr>
        <p:txBody>
          <a:bodyPr>
            <a:normAutofit fontScale="90000"/>
          </a:bodyPr>
          <a:lstStyle/>
          <a:p>
            <a:r>
              <a:rPr lang="en-US" dirty="0"/>
              <a:t> </a:t>
            </a:r>
            <a:r>
              <a:rPr lang="en-US" sz="3600" dirty="0"/>
              <a:t>P</a:t>
            </a:r>
            <a:r>
              <a:rPr lang="id-ID" sz="3600" dirty="0"/>
              <a:t>engisian tabel profil gender</a:t>
            </a:r>
            <a:endParaRPr lang="en-US" dirty="0"/>
          </a:p>
        </p:txBody>
      </p:sp>
      <p:sp>
        <p:nvSpPr>
          <p:cNvPr id="29699" name="Rectangle 3"/>
          <p:cNvSpPr>
            <a:spLocks noGrp="1" noChangeArrowheads="1"/>
          </p:cNvSpPr>
          <p:nvPr>
            <p:ph type="body" idx="1"/>
          </p:nvPr>
        </p:nvSpPr>
        <p:spPr>
          <a:xfrm>
            <a:off x="179388" y="1142985"/>
            <a:ext cx="8785225" cy="5526104"/>
          </a:xfrm>
        </p:spPr>
        <p:txBody>
          <a:bodyPr>
            <a:normAutofit fontScale="92500" lnSpcReduction="10000"/>
          </a:bodyPr>
          <a:lstStyle/>
          <a:p>
            <a:pPr marL="609600" indent="-609600">
              <a:buFontTx/>
              <a:buAutoNum type="arabicPeriod"/>
            </a:pPr>
            <a:r>
              <a:rPr lang="id-ID" dirty="0"/>
              <a:t>Tuliskan </a:t>
            </a:r>
            <a:r>
              <a:rPr lang="id-ID" dirty="0" smtClean="0"/>
              <a:t>program pembangunan</a:t>
            </a:r>
            <a:r>
              <a:rPr lang="en-US" dirty="0" smtClean="0"/>
              <a:t> yang </a:t>
            </a:r>
            <a:r>
              <a:rPr lang="en-US" dirty="0" err="1" smtClean="0"/>
              <a:t>ada</a:t>
            </a:r>
            <a:r>
              <a:rPr lang="en-US" dirty="0" smtClean="0"/>
              <a:t> </a:t>
            </a:r>
            <a:r>
              <a:rPr lang="en-US" dirty="0" err="1" smtClean="0"/>
              <a:t>dalam</a:t>
            </a:r>
            <a:r>
              <a:rPr lang="en-US" dirty="0" smtClean="0"/>
              <a:t> </a:t>
            </a:r>
            <a:r>
              <a:rPr lang="en-US" dirty="0" err="1" smtClean="0"/>
              <a:t>sektor-sektor</a:t>
            </a:r>
            <a:r>
              <a:rPr lang="en-US" dirty="0" smtClean="0"/>
              <a:t> </a:t>
            </a:r>
            <a:r>
              <a:rPr lang="en-US" dirty="0" err="1" smtClean="0"/>
              <a:t>pembangunan</a:t>
            </a:r>
            <a:endParaRPr lang="en-US" dirty="0"/>
          </a:p>
          <a:p>
            <a:pPr marL="609600" indent="-609600">
              <a:buFontTx/>
              <a:buAutoNum type="arabicPeriod"/>
            </a:pPr>
            <a:r>
              <a:rPr lang="id-ID" dirty="0"/>
              <a:t>Tuliskan lima kriteria analisis pemberdayaan perempuan yang meliputi : kesejahteraan, akses, kesadaran kritis, partisipasi dan kontrol.</a:t>
            </a:r>
            <a:endParaRPr lang="en-US" dirty="0"/>
          </a:p>
          <a:p>
            <a:pPr marL="609600" indent="-609600">
              <a:buFontTx/>
              <a:buAutoNum type="arabicPeriod"/>
            </a:pPr>
            <a:r>
              <a:rPr lang="id-ID" dirty="0"/>
              <a:t>Tuliskan tentang fokus dari masing-masing </a:t>
            </a:r>
            <a:r>
              <a:rPr lang="en-US" dirty="0" smtClean="0"/>
              <a:t>program </a:t>
            </a:r>
            <a:r>
              <a:rPr lang="en-US" dirty="0" err="1" smtClean="0"/>
              <a:t>pembangunan</a:t>
            </a:r>
            <a:r>
              <a:rPr lang="en-US" dirty="0" smtClean="0"/>
              <a:t> </a:t>
            </a:r>
            <a:r>
              <a:rPr lang="id-ID" dirty="0" smtClean="0"/>
              <a:t>apakah </a:t>
            </a:r>
            <a:r>
              <a:rPr lang="id-ID" dirty="0"/>
              <a:t>pada dimensi kesejahteraan, akses, kesadaran kritis, partisipasi ataukah pada dimensi kontrol. </a:t>
            </a:r>
            <a:endParaRPr lang="en-US" dirty="0" smtClean="0"/>
          </a:p>
          <a:p>
            <a:pPr marL="609600" indent="-609600">
              <a:buClr>
                <a:schemeClr val="tx1"/>
              </a:buClr>
              <a:buFontTx/>
              <a:buAutoNum type="arabicPeriod" startAt="4"/>
            </a:pPr>
            <a:r>
              <a:rPr lang="id-ID" dirty="0" smtClean="0"/>
              <a:t>Pastikan bahwa semua sel sudah terisi sesuai dengan permasalahan yang ada (satu sektor memungkinkan tidak hanya memfokuskan pada satu dimensi saja).</a:t>
            </a:r>
            <a:endParaRPr lang="en-US" dirty="0" smtClean="0"/>
          </a:p>
          <a:p>
            <a:pPr marL="609600" indent="-609600">
              <a:buClr>
                <a:schemeClr val="tx1"/>
              </a:buClr>
              <a:buFontTx/>
              <a:buAutoNum type="arabicPeriod" startAt="4"/>
            </a:pPr>
            <a:r>
              <a:rPr lang="id-ID" dirty="0" smtClean="0"/>
              <a:t>Lakukan pendeskripsian, dan dilanjutkan dengan menganalisis terhadap data yang ada.</a:t>
            </a:r>
            <a:endParaRPr lang="en-US" dirty="0" smtClean="0"/>
          </a:p>
          <a:p>
            <a:pPr marL="609600" indent="-609600">
              <a:buClr>
                <a:schemeClr val="tx1"/>
              </a:buClr>
              <a:buFontTx/>
              <a:buAutoNum type="arabicPeriod" startAt="4"/>
            </a:pPr>
            <a:r>
              <a:rPr lang="id-ID" dirty="0" smtClean="0"/>
              <a:t>Dapat diketahui apakah suatu pro</a:t>
            </a:r>
            <a:r>
              <a:rPr lang="en-US" dirty="0" smtClean="0"/>
              <a:t>gram </a:t>
            </a:r>
            <a:r>
              <a:rPr lang="en-US" dirty="0" err="1" smtClean="0"/>
              <a:t>pembangunan</a:t>
            </a:r>
            <a:r>
              <a:rPr lang="en-US" dirty="0" smtClean="0"/>
              <a:t> </a:t>
            </a:r>
            <a:r>
              <a:rPr lang="en-US" dirty="0" err="1" smtClean="0"/>
              <a:t>di</a:t>
            </a:r>
            <a:r>
              <a:rPr lang="en-US" dirty="0" smtClean="0"/>
              <a:t> </a:t>
            </a:r>
            <a:r>
              <a:rPr lang="en-US" dirty="0" err="1" smtClean="0"/>
              <a:t>sektor</a:t>
            </a:r>
            <a:r>
              <a:rPr lang="en-US" dirty="0" smtClean="0"/>
              <a:t> </a:t>
            </a:r>
            <a:r>
              <a:rPr lang="en-US" dirty="0" err="1" smtClean="0"/>
              <a:t>tertentu</a:t>
            </a:r>
            <a:r>
              <a:rPr lang="id-ID" dirty="0" smtClean="0"/>
              <a:t> memfokuskan pada dimensi pemberda</a:t>
            </a:r>
            <a:r>
              <a:rPr lang="en-US" dirty="0" smtClean="0"/>
              <a:t>y</a:t>
            </a:r>
            <a:r>
              <a:rPr lang="id-ID" dirty="0" smtClean="0"/>
              <a:t>aan tertentu, seperti kesejahteraan, akses, kesadaraan kritis, partisipasi, dan kontrol</a:t>
            </a:r>
            <a:r>
              <a:rPr lang="en-US" dirty="0" smtClean="0"/>
              <a:t> </a:t>
            </a:r>
          </a:p>
          <a:p>
            <a:pPr marL="609600" indent="-609600">
              <a:buFontTx/>
              <a:buAutoNum type="arabicPeriod"/>
            </a:pP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188913"/>
            <a:ext cx="8229600" cy="525443"/>
          </a:xfrm>
        </p:spPr>
        <p:txBody>
          <a:bodyPr>
            <a:normAutofit fontScale="90000"/>
          </a:bodyPr>
          <a:lstStyle/>
          <a:p>
            <a:r>
              <a:rPr lang="id-ID" sz="3200" dirty="0">
                <a:solidFill>
                  <a:srgbClr val="FF0000"/>
                </a:solidFill>
              </a:rPr>
              <a:t>Matrik</a:t>
            </a:r>
            <a:r>
              <a:rPr lang="id-ID" sz="3200" dirty="0" smtClean="0">
                <a:solidFill>
                  <a:srgbClr val="FF0000"/>
                </a:solidFill>
              </a:rPr>
              <a:t>. </a:t>
            </a:r>
            <a:r>
              <a:rPr lang="id-ID" sz="3200" dirty="0">
                <a:solidFill>
                  <a:srgbClr val="FF0000"/>
                </a:solidFill>
              </a:rPr>
              <a:t>Alat </a:t>
            </a:r>
            <a:r>
              <a:rPr lang="en-US" sz="3200" dirty="0">
                <a:solidFill>
                  <a:srgbClr val="FF0000"/>
                </a:solidFill>
              </a:rPr>
              <a:t>A</a:t>
            </a:r>
            <a:r>
              <a:rPr lang="id-ID" sz="3200" dirty="0">
                <a:solidFill>
                  <a:srgbClr val="FF0000"/>
                </a:solidFill>
              </a:rPr>
              <a:t>nalisis </a:t>
            </a:r>
            <a:r>
              <a:rPr lang="en-US" sz="3200" dirty="0">
                <a:solidFill>
                  <a:srgbClr val="FF0000"/>
                </a:solidFill>
              </a:rPr>
              <a:t>G</a:t>
            </a:r>
            <a:r>
              <a:rPr lang="id-ID" sz="3200" dirty="0">
                <a:solidFill>
                  <a:srgbClr val="FF0000"/>
                </a:solidFill>
              </a:rPr>
              <a:t>ender dalam Pembangunan</a:t>
            </a:r>
          </a:p>
        </p:txBody>
      </p:sp>
      <p:graphicFrame>
        <p:nvGraphicFramePr>
          <p:cNvPr id="9359" name="Group 143"/>
          <p:cNvGraphicFramePr>
            <a:graphicFrameLocks noGrp="1"/>
          </p:cNvGraphicFramePr>
          <p:nvPr>
            <p:ph idx="1"/>
          </p:nvPr>
        </p:nvGraphicFramePr>
        <p:xfrm>
          <a:off x="250825" y="714356"/>
          <a:ext cx="8713788" cy="6000791"/>
        </p:xfrm>
        <a:graphic>
          <a:graphicData uri="http://schemas.openxmlformats.org/drawingml/2006/table">
            <a:tbl>
              <a:tblPr/>
              <a:tblGrid>
                <a:gridCol w="2832100"/>
                <a:gridCol w="2976563"/>
                <a:gridCol w="2905125"/>
              </a:tblGrid>
              <a:tr h="565623">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400" b="0" i="0" u="none" strike="noStrike" cap="none" normalizeH="0" baseline="0" dirty="0" smtClean="0">
                          <a:ln>
                            <a:noFill/>
                          </a:ln>
                          <a:solidFill>
                            <a:schemeClr val="tx1"/>
                          </a:solidFill>
                          <a:effectLst>
                            <a:outerShdw blurRad="38100" dist="38100" dir="2700000" algn="tl">
                              <a:srgbClr val="000000"/>
                            </a:outerShdw>
                          </a:effectLst>
                          <a:latin typeface="Arial" charset="0"/>
                        </a:rPr>
                        <a:t>Tiga Kategori Utama Alat A</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charset="0"/>
                        </a:rPr>
                        <a:t>n</a:t>
                      </a:r>
                      <a:r>
                        <a:rPr kumimoji="0" lang="id-ID" sz="2400" b="0" i="0" u="none" strike="noStrike" cap="none" normalizeH="0" baseline="0" dirty="0" smtClean="0">
                          <a:ln>
                            <a:noFill/>
                          </a:ln>
                          <a:solidFill>
                            <a:schemeClr val="tx1"/>
                          </a:solidFill>
                          <a:effectLst>
                            <a:outerShdw blurRad="38100" dist="38100" dir="2700000" algn="tl">
                              <a:srgbClr val="000000"/>
                            </a:outerShdw>
                          </a:effectLst>
                          <a:latin typeface="Arial" charset="0"/>
                        </a:rPr>
                        <a:t>alisis Gender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8625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rPr>
                        <a:t>Kerangka</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rPr>
                        <a:t> Ha</a:t>
                      </a: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r</a:t>
                      </a:r>
                      <a:r>
                        <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rPr>
                        <a:t>vard*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Kerangka</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smtClean="0">
                          <a:ln>
                            <a:noFill/>
                          </a:ln>
                          <a:solidFill>
                            <a:schemeClr val="tx1"/>
                          </a:solidFill>
                          <a:effectLst>
                            <a:outerShdw blurRad="38100" dist="38100" dir="2700000" algn="tl">
                              <a:srgbClr val="000000"/>
                            </a:outerShdw>
                          </a:effectLst>
                          <a:latin typeface="Arial" charset="0"/>
                        </a:rPr>
                        <a:t>  Moser**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rPr>
                        <a:t>Kerangka </a:t>
                      </a:r>
                      <a:r>
                        <a:rPr kumimoji="0" lang="en-US" sz="2000" b="0" i="0" u="none" strike="noStrike" cap="none" normalizeH="0" baseline="0" dirty="0" err="1" smtClean="0">
                          <a:ln>
                            <a:noFill/>
                          </a:ln>
                          <a:solidFill>
                            <a:schemeClr val="tx1"/>
                          </a:solidFill>
                          <a:effectLst>
                            <a:outerShdw blurRad="38100" dist="38100" dir="2700000" algn="tl">
                              <a:srgbClr val="000000"/>
                            </a:outerShdw>
                          </a:effectLst>
                          <a:latin typeface="Arial" charset="0"/>
                        </a:rPr>
                        <a:t>Longwe</a:t>
                      </a: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r>
                        <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rPr>
                        <a:t>Pemberdayaan</a:t>
                      </a: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r>
                        <a:rPr kumimoji="0" lang="id-ID" sz="20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3754">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1, </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Pembagian kerja:</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produk</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Arial" charset="0"/>
                        </a:rPr>
                        <a:t>tif</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 re</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produktif dan</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sosial budaya</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endPar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2. Akses dan kontrol thd</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sumberdaya dan</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manfaat</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endPar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3, Faktor2 yang mempeng</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aruh</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Arial" charset="0"/>
                        </a:rPr>
                        <a:t>i</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 di dalam masyarakat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1..Pembagian </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peran produktif</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re</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produktif dan sosial budaya.</a:t>
                      </a: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2. Kebutuhan praktis (me</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nyangkut </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kondisi).</a:t>
                      </a: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3. Kebutuhan strateg</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Arial" charset="0"/>
                        </a:rPr>
                        <a:t>i</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s</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(menyangkut posisi</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endPar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1. </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Penguasaan (kontrol).</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2. Partisipasi aktif dlm pengambil</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n keputusan</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3. </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Penyadaran.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4. Akses terhadap  sumberdaya</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dan manfaat.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5. Kesejahteraan.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7516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Alat ini dapat digunakan untuk analisa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Arial" charset="0"/>
                        </a:rPr>
                        <a:t>situasi</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sebelum membuat perencanaan program </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p</a:t>
                      </a: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embangunan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Alat ini dapat digunakan untuk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perencanaan program/proyek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pembangunan,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id-ID"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Alat untuk melihat tahapan pemberdayaan (semakin bertahap ke arah dari kesejahteraan sampai ke penguasaan. Menggambarkan adanya peningkatan pemerataan dan peningkatan perempuan</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854075"/>
          </a:xfrm>
        </p:spPr>
        <p:txBody>
          <a:bodyPr/>
          <a:lstStyle/>
          <a:p>
            <a:r>
              <a:rPr lang="id-ID"/>
              <a:t>Kesimpulan</a:t>
            </a:r>
          </a:p>
        </p:txBody>
      </p:sp>
      <p:sp>
        <p:nvSpPr>
          <p:cNvPr id="31747" name="Rectangle 3"/>
          <p:cNvSpPr>
            <a:spLocks noGrp="1" noChangeArrowheads="1"/>
          </p:cNvSpPr>
          <p:nvPr>
            <p:ph type="body" idx="1"/>
          </p:nvPr>
        </p:nvSpPr>
        <p:spPr>
          <a:xfrm>
            <a:off x="457200" y="1600200"/>
            <a:ext cx="8229600" cy="3419475"/>
          </a:xfrm>
        </p:spPr>
        <p:txBody>
          <a:bodyPr/>
          <a:lstStyle/>
          <a:p>
            <a:pPr marL="609600" indent="-609600"/>
            <a:r>
              <a:rPr lang="id-ID"/>
              <a:t>Lima dimensi pembangunan perempuan merupakan kerangka analisis yang dapat digunakan untuk mengidentifikasi ketim</a:t>
            </a:r>
            <a:r>
              <a:rPr lang="en-US"/>
              <a:t>-</a:t>
            </a:r>
            <a:r>
              <a:rPr lang="id-ID"/>
              <a:t>pangan sebagai akibat masih ada</a:t>
            </a:r>
            <a:r>
              <a:rPr lang="en-US"/>
              <a:t> </a:t>
            </a:r>
            <a:r>
              <a:rPr lang="id-ID"/>
              <a:t>nya sistem diskriminasi gender yang dapat merugikan laki-laki dan perempuan.</a:t>
            </a:r>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43182"/>
            <a:ext cx="8229600" cy="1000132"/>
          </a:xfrm>
        </p:spPr>
        <p:txBody>
          <a:bodyPr/>
          <a:lstStyle/>
          <a:p>
            <a:pPr algn="ctr"/>
            <a:r>
              <a:rPr lang="en-US" b="1" dirty="0" err="1" smtClean="0"/>
              <a:t>Kerangka</a:t>
            </a:r>
            <a:r>
              <a:rPr lang="en-US" b="1" dirty="0" smtClean="0"/>
              <a:t> Moser</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57158" y="214290"/>
            <a:ext cx="8429683" cy="1285884"/>
          </a:xfrm>
        </p:spPr>
        <p:txBody>
          <a:bodyPr>
            <a:noAutofit/>
          </a:bodyPr>
          <a:lstStyle/>
          <a:p>
            <a:pPr>
              <a:lnSpc>
                <a:spcPct val="75000"/>
              </a:lnSpc>
            </a:pPr>
            <a:r>
              <a:rPr lang="en-US" sz="2800" b="1" dirty="0" smtClean="0"/>
              <a:t/>
            </a:r>
            <a:br>
              <a:rPr lang="en-US" sz="2800" b="1" dirty="0" smtClean="0"/>
            </a:br>
            <a:r>
              <a:rPr lang="en-US" sz="2800" b="1" dirty="0" smtClean="0"/>
              <a:t>K</a:t>
            </a:r>
            <a:r>
              <a:rPr lang="id-ID" sz="2800" b="1" dirty="0" smtClean="0"/>
              <a:t>ebutuhan </a:t>
            </a:r>
            <a:r>
              <a:rPr lang="id-ID" sz="2800" b="1" dirty="0"/>
              <a:t>Praktis dan Kebutuhan Strategis</a:t>
            </a:r>
            <a:r>
              <a:rPr lang="en-US" sz="2800" b="1" dirty="0"/>
              <a:t/>
            </a:r>
            <a:br>
              <a:rPr lang="en-US" sz="2800" b="1" dirty="0"/>
            </a:br>
            <a:r>
              <a:rPr lang="id-ID" sz="2800" b="1" dirty="0"/>
              <a:t> (Alat </a:t>
            </a:r>
            <a:r>
              <a:rPr lang="en-US" sz="2800" b="1" dirty="0"/>
              <a:t>u</a:t>
            </a:r>
            <a:r>
              <a:rPr lang="id-ID" sz="2800" b="1" dirty="0"/>
              <a:t>ntuk </a:t>
            </a:r>
            <a:r>
              <a:rPr lang="id-ID" sz="2800" b="1" dirty="0" smtClean="0"/>
              <a:t>Men</a:t>
            </a:r>
            <a:r>
              <a:rPr lang="en-US" sz="2800" b="1" dirty="0" err="1" smtClean="0"/>
              <a:t>ganalisis</a:t>
            </a:r>
            <a:r>
              <a:rPr lang="en-US" sz="2800" b="1" dirty="0" smtClean="0"/>
              <a:t> </a:t>
            </a:r>
            <a:r>
              <a:rPr lang="id-ID" sz="2800" b="1" dirty="0" smtClean="0"/>
              <a:t>Perencanaan Program</a:t>
            </a:r>
            <a:r>
              <a:rPr lang="en-US" sz="2800" b="1" dirty="0" smtClean="0"/>
              <a:t> </a:t>
            </a:r>
            <a:r>
              <a:rPr lang="id-ID" sz="2800" b="1" dirty="0" smtClean="0"/>
              <a:t> </a:t>
            </a:r>
            <a:r>
              <a:rPr lang="id-ID" sz="2800" b="1" dirty="0"/>
              <a:t>Pembangunan</a:t>
            </a:r>
            <a:r>
              <a:rPr lang="en-US" sz="2800" dirty="0"/>
              <a:t> </a:t>
            </a:r>
          </a:p>
        </p:txBody>
      </p:sp>
      <p:sp>
        <p:nvSpPr>
          <p:cNvPr id="29699" name="Rectangle 3"/>
          <p:cNvSpPr>
            <a:spLocks noGrp="1" noChangeArrowheads="1"/>
          </p:cNvSpPr>
          <p:nvPr>
            <p:ph type="body" idx="1"/>
          </p:nvPr>
        </p:nvSpPr>
        <p:spPr>
          <a:xfrm>
            <a:off x="214282" y="1571612"/>
            <a:ext cx="8786874" cy="5000660"/>
          </a:xfrm>
        </p:spPr>
        <p:txBody>
          <a:bodyPr>
            <a:normAutofit fontScale="92500" lnSpcReduction="10000"/>
          </a:bodyPr>
          <a:lstStyle/>
          <a:p>
            <a:r>
              <a:rPr lang="en-US" dirty="0"/>
              <a:t> </a:t>
            </a:r>
            <a:r>
              <a:rPr lang="id-ID" dirty="0" smtClean="0"/>
              <a:t>Analisis </a:t>
            </a:r>
            <a:r>
              <a:rPr lang="id-ID" dirty="0"/>
              <a:t>kebutuhan praktis dan strategis berguna untuk menyusun suatu perencanaan ataupun mengevaluasi apakah suatu kegiatan pembangunan telah mempertimbangkan ataupun ditujukan untuk memenuhi kebutuhan yang dirasakan </a:t>
            </a:r>
            <a:r>
              <a:rPr lang="id-ID" dirty="0" smtClean="0"/>
              <a:t>oleh </a:t>
            </a:r>
            <a:r>
              <a:rPr lang="id-ID" dirty="0"/>
              <a:t>laki-laki maupun perempuan</a:t>
            </a:r>
            <a:r>
              <a:rPr lang="id-ID" dirty="0" smtClean="0"/>
              <a:t>.</a:t>
            </a:r>
            <a:endParaRPr lang="en-US" dirty="0" smtClean="0"/>
          </a:p>
          <a:p>
            <a:r>
              <a:rPr lang="id-ID" dirty="0" smtClean="0"/>
              <a:t>Suatu program pembangunan yang berwawasan gender seharusnya berusaha untuk mengidentifikasi terlebih dahulu kebutuhan komunitas.  Dengan menggunakan pendekatan GAD, kebutuhan komunitas tadi dibedakan antara kebutuhan laki-laki dan perempuan baik yang bersifat praktis maupun strategis.  </a:t>
            </a:r>
            <a:endParaRPr lang="en-US" dirty="0" smtClean="0"/>
          </a:p>
          <a:p>
            <a:r>
              <a:rPr lang="id-ID" dirty="0" smtClean="0"/>
              <a:t>Kebutuhan praktis berkaitan dengan kondisi (misalnya: kondisi hidup yang tidak memadai, kurangnya sumberdaya seperti pangan, air, kesehatan, pendidikan anak, pendapatan dll), </a:t>
            </a:r>
            <a:endParaRPr lang="en-US" dirty="0" smtClean="0"/>
          </a:p>
          <a:p>
            <a:r>
              <a:rPr lang="en-US" dirty="0" err="1" smtClean="0"/>
              <a:t>Ke</a:t>
            </a:r>
            <a:r>
              <a:rPr lang="id-ID" dirty="0" smtClean="0"/>
              <a:t>butuhan strategis berkaitan dengan posisi (misalnya: posisi yang tersubordinasi dalam komunitas atau keluarga).</a:t>
            </a:r>
            <a:endParaRPr lang="en-US" dirty="0" smtClean="0"/>
          </a:p>
          <a:p>
            <a:endParaRPr lang="en-US" dirty="0" smtClean="0"/>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582594"/>
          </a:xfrm>
        </p:spPr>
        <p:txBody>
          <a:bodyPr>
            <a:noAutofit/>
          </a:bodyPr>
          <a:lstStyle/>
          <a:p>
            <a:r>
              <a:rPr lang="en-US" sz="3200" b="1" dirty="0" err="1" smtClean="0"/>
              <a:t>Pemenuhan</a:t>
            </a:r>
            <a:r>
              <a:rPr lang="en-US" sz="3200" b="1" dirty="0" smtClean="0"/>
              <a:t> </a:t>
            </a:r>
            <a:r>
              <a:rPr lang="en-US" sz="3200" b="1" dirty="0" err="1" smtClean="0"/>
              <a:t>Kebutuhan</a:t>
            </a:r>
            <a:r>
              <a:rPr lang="en-US" sz="3200" b="1" dirty="0" smtClean="0"/>
              <a:t> </a:t>
            </a:r>
            <a:r>
              <a:rPr lang="en-US" sz="3200" b="1" dirty="0" err="1" smtClean="0"/>
              <a:t>Praktis</a:t>
            </a:r>
            <a:r>
              <a:rPr lang="en-US" sz="3200" b="1" dirty="0" smtClean="0"/>
              <a:t> </a:t>
            </a:r>
            <a:r>
              <a:rPr lang="en-US" sz="3200" b="1" dirty="0" err="1" smtClean="0"/>
              <a:t>dan</a:t>
            </a:r>
            <a:r>
              <a:rPr lang="en-US" sz="3200" b="1" dirty="0" smtClean="0"/>
              <a:t> </a:t>
            </a:r>
            <a:r>
              <a:rPr lang="en-US" sz="3200" b="1" dirty="0" err="1" smtClean="0"/>
              <a:t>Strategis</a:t>
            </a:r>
            <a:endParaRPr lang="id-ID" sz="3200" b="1" dirty="0"/>
          </a:p>
        </p:txBody>
      </p:sp>
      <p:sp>
        <p:nvSpPr>
          <p:cNvPr id="31747" name="Rectangle 3"/>
          <p:cNvSpPr>
            <a:spLocks noGrp="1" noChangeArrowheads="1"/>
          </p:cNvSpPr>
          <p:nvPr>
            <p:ph type="body" idx="1"/>
          </p:nvPr>
        </p:nvSpPr>
        <p:spPr>
          <a:xfrm>
            <a:off x="214282" y="1071546"/>
            <a:ext cx="8715436" cy="5786454"/>
          </a:xfrm>
        </p:spPr>
        <p:txBody>
          <a:bodyPr>
            <a:normAutofit/>
          </a:bodyPr>
          <a:lstStyle/>
          <a:p>
            <a:r>
              <a:rPr lang="id-ID" sz="2400" dirty="0"/>
              <a:t>Pemenuhan kebutuhan praktis melalui kegiatan pembangunan </a:t>
            </a:r>
            <a:r>
              <a:rPr lang="id-ID" sz="2400" dirty="0" smtClean="0"/>
              <a:t>hanya </a:t>
            </a:r>
            <a:r>
              <a:rPr lang="id-ID" sz="2400" dirty="0"/>
              <a:t>memerlukan jangka waktu yang relatif pendek.  Proses tersebut melibatkan input seperti peralatan, tenaga ahli, pelatihan, klinik atau program pemberian kredit dll.  Umumnya kegiatan yang bertujuan memenuhi kebutuhan praktis dan memperbaiki kondisi hidup akan memelihara atau bahkan menguatkan hubungan tradisional antara laki-laki dan perempuan yang ada.</a:t>
            </a:r>
            <a:r>
              <a:rPr lang="en-US" sz="2400" dirty="0"/>
              <a:t> </a:t>
            </a:r>
            <a:endParaRPr lang="en-US" sz="2400" dirty="0" smtClean="0"/>
          </a:p>
          <a:p>
            <a:r>
              <a:rPr lang="id-ID" sz="2400" dirty="0" smtClean="0"/>
              <a:t>Sedangkan untuk mencapai kepentingan/</a:t>
            </a:r>
            <a:r>
              <a:rPr lang="en-US" sz="2400" dirty="0" smtClean="0"/>
              <a:t> </a:t>
            </a:r>
            <a:r>
              <a:rPr lang="id-ID" sz="2400" dirty="0" smtClean="0"/>
              <a:t>kebutuhan strategis memerlukan jangka waktu relatif lebih  panjang. </a:t>
            </a:r>
            <a:r>
              <a:rPr lang="en-US" sz="2400" dirty="0" err="1" smtClean="0"/>
              <a:t>Proses</a:t>
            </a:r>
            <a:r>
              <a:rPr lang="en-US" sz="2400" dirty="0" smtClean="0"/>
              <a:t> </a:t>
            </a:r>
            <a:r>
              <a:rPr lang="en-US" sz="2400" dirty="0" err="1" smtClean="0"/>
              <a:t>tersebut</a:t>
            </a:r>
            <a:r>
              <a:rPr lang="en-US" sz="2400" dirty="0" smtClean="0"/>
              <a:t> </a:t>
            </a:r>
            <a:r>
              <a:rPr lang="id-ID" sz="2400" dirty="0" smtClean="0"/>
              <a:t>biasanya berkaitan dengan perbaikan posisi perempuan</a:t>
            </a:r>
            <a:r>
              <a:rPr lang="en-US" sz="2400" dirty="0" smtClean="0"/>
              <a:t>,</a:t>
            </a:r>
            <a:r>
              <a:rPr lang="id-ID" sz="2400" dirty="0" smtClean="0"/>
              <a:t> misalnya</a:t>
            </a:r>
            <a:r>
              <a:rPr lang="en-US" sz="2400" dirty="0" smtClean="0"/>
              <a:t>:</a:t>
            </a:r>
            <a:r>
              <a:rPr lang="id-ID" sz="2400" dirty="0" smtClean="0"/>
              <a:t> memberdayakan perempuan agar memperoleh kesempatan lebih besar terhadap akses sumberdaya, partisipasi yang seimbang dengan laki-laki dalam pengambilan keputusan, dll</a:t>
            </a:r>
            <a:r>
              <a:rPr lang="en-US" sz="2400" dirty="0" smtClean="0"/>
              <a:t>.</a:t>
            </a:r>
          </a:p>
          <a:p>
            <a:endParaRPr lang="en-US" sz="2400" dirty="0" smtClean="0"/>
          </a:p>
          <a:p>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0" y="271444"/>
            <a:ext cx="9347200" cy="514350"/>
          </a:xfrm>
        </p:spPr>
        <p:txBody>
          <a:bodyPr>
            <a:noAutofit/>
          </a:bodyPr>
          <a:lstStyle/>
          <a:p>
            <a:pPr algn="ctr"/>
            <a:r>
              <a:rPr lang="en-US" sz="3200" b="0" dirty="0" err="1">
                <a:solidFill>
                  <a:srgbClr val="800000"/>
                </a:solidFill>
                <a:latin typeface="Bodoni MT Black" pitchFamily="18" charset="0"/>
              </a:rPr>
              <a:t>Kebutuhan</a:t>
            </a:r>
            <a:r>
              <a:rPr lang="en-US" sz="3200" b="0" dirty="0">
                <a:solidFill>
                  <a:srgbClr val="800000"/>
                </a:solidFill>
                <a:latin typeface="Bodoni MT Black" pitchFamily="18" charset="0"/>
              </a:rPr>
              <a:t> </a:t>
            </a:r>
            <a:r>
              <a:rPr lang="en-US" sz="3200" b="0" dirty="0" err="1">
                <a:solidFill>
                  <a:srgbClr val="800000"/>
                </a:solidFill>
                <a:latin typeface="Bodoni MT Black" pitchFamily="18" charset="0"/>
              </a:rPr>
              <a:t>Praktis</a:t>
            </a:r>
            <a:r>
              <a:rPr lang="en-US" sz="3200" b="0" dirty="0"/>
              <a:t> </a:t>
            </a:r>
          </a:p>
        </p:txBody>
      </p:sp>
      <p:graphicFrame>
        <p:nvGraphicFramePr>
          <p:cNvPr id="9252" name="Group 36"/>
          <p:cNvGraphicFramePr>
            <a:graphicFrameLocks noGrp="1"/>
          </p:cNvGraphicFramePr>
          <p:nvPr/>
        </p:nvGraphicFramePr>
        <p:xfrm>
          <a:off x="0" y="928670"/>
          <a:ext cx="9144000" cy="5929330"/>
        </p:xfrm>
        <a:graphic>
          <a:graphicData uri="http://schemas.openxmlformats.org/drawingml/2006/table">
            <a:tbl>
              <a:tblPr/>
              <a:tblGrid>
                <a:gridCol w="4470400"/>
                <a:gridCol w="4673600"/>
              </a:tblGrid>
              <a:tr h="91484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1" i="0" u="none" strike="noStrike" cap="none" normalizeH="0" baseline="0" dirty="0" err="1" smtClean="0">
                          <a:ln>
                            <a:noFill/>
                          </a:ln>
                          <a:solidFill>
                            <a:schemeClr val="tx1"/>
                          </a:solidFill>
                          <a:effectLst>
                            <a:outerShdw blurRad="38100" dist="38100" dir="2700000" algn="tl">
                              <a:srgbClr val="000000"/>
                            </a:outerShdw>
                          </a:effectLst>
                          <a:latin typeface="+mn-lt"/>
                        </a:rPr>
                        <a:t>Kebutuhan</a:t>
                      </a:r>
                      <a:r>
                        <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1" i="0" u="none" strike="noStrike" cap="none" normalizeH="0" baseline="0" dirty="0" err="1" smtClean="0">
                          <a:ln>
                            <a:noFill/>
                          </a:ln>
                          <a:solidFill>
                            <a:schemeClr val="tx1"/>
                          </a:solidFill>
                          <a:effectLst>
                            <a:outerShdw blurRad="38100" dist="38100" dir="2700000" algn="tl">
                              <a:srgbClr val="000000"/>
                            </a:outerShdw>
                          </a:effectLst>
                          <a:latin typeface="+mn-lt"/>
                        </a:rPr>
                        <a:t>Praktis</a:t>
                      </a:r>
                      <a:r>
                        <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1" i="0" u="none" strike="noStrike" cap="none" normalizeH="0" baseline="0" dirty="0" err="1" smtClean="0">
                          <a:ln>
                            <a:noFill/>
                          </a:ln>
                          <a:solidFill>
                            <a:schemeClr val="tx1"/>
                          </a:solidFill>
                          <a:effectLst>
                            <a:outerShdw blurRad="38100" dist="38100" dir="2700000" algn="tl">
                              <a:srgbClr val="000000"/>
                            </a:outerShdw>
                          </a:effectLst>
                          <a:latin typeface="+mn-lt"/>
                        </a:rPr>
                        <a:t>Menyangkut</a:t>
                      </a:r>
                      <a:r>
                        <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1" i="0" u="none" strike="noStrike" cap="none" normalizeH="0" baseline="0" dirty="0" err="1" smtClean="0">
                          <a:ln>
                            <a:noFill/>
                          </a:ln>
                          <a:solidFill>
                            <a:schemeClr val="tx1"/>
                          </a:solidFill>
                          <a:effectLst>
                            <a:outerShdw blurRad="38100" dist="38100" dir="2700000" algn="tl">
                              <a:srgbClr val="000000"/>
                            </a:outerShdw>
                          </a:effectLst>
                          <a:latin typeface="+mn-lt"/>
                        </a:rPr>
                        <a:t>Keadaan</a:t>
                      </a:r>
                      <a:r>
                        <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1" i="0" u="none" strike="noStrike" cap="none" normalizeH="0" baseline="0" dirty="0" err="1" smtClean="0">
                          <a:ln>
                            <a:noFill/>
                          </a:ln>
                          <a:solidFill>
                            <a:schemeClr val="tx1"/>
                          </a:solidFill>
                          <a:effectLst>
                            <a:outerShdw blurRad="38100" dist="38100" dir="2700000" algn="tl">
                              <a:srgbClr val="000000"/>
                            </a:outerShdw>
                          </a:effectLst>
                          <a:latin typeface="+mn-lt"/>
                        </a:rPr>
                        <a:t>Kondisi</a:t>
                      </a:r>
                      <a:r>
                        <a:rPr kumimoji="0" lang="en-US" sz="2400" b="1" i="0" u="none" strike="noStrike" cap="none" normalizeH="0" baseline="0" dirty="0" smtClean="0">
                          <a:ln>
                            <a:noFill/>
                          </a:ln>
                          <a:solidFill>
                            <a:schemeClr val="tx1"/>
                          </a:solidFill>
                          <a:effectLst>
                            <a:outerShdw blurRad="38100" dist="38100" dir="2700000" algn="tl">
                              <a:srgbClr val="000000"/>
                            </a:outerShdw>
                          </a:effectLst>
                          <a:latin typeface="+mn-lt"/>
                        </a:rPr>
                        <a:t>) </a:t>
                      </a:r>
                      <a:endParaRPr kumimoji="0" lang="en-GB" sz="2400" b="1" i="0" u="none" strike="noStrike" cap="none" normalizeH="0" baseline="0" dirty="0" smtClean="0">
                        <a:ln>
                          <a:noFill/>
                        </a:ln>
                        <a:solidFill>
                          <a:schemeClr val="tx1"/>
                        </a:solidFill>
                        <a:effectLst>
                          <a:outerShdw blurRad="38100" dist="38100" dir="2700000" algn="tl">
                            <a:srgbClr val="000000"/>
                          </a:outerShdw>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mn-lt"/>
                        </a:rPr>
                        <a:t>Cara Menanggulangi Kebutuhan Praktis</a:t>
                      </a:r>
                      <a:endParaRPr kumimoji="0" lang="en-GB" sz="2400" b="1" i="0" u="none" strike="noStrike" cap="none" normalizeH="0" baseline="0" smtClean="0">
                        <a:ln>
                          <a:noFill/>
                        </a:ln>
                        <a:solidFill>
                          <a:schemeClr val="tx1"/>
                        </a:solidFill>
                        <a:effectLst>
                          <a:outerShdw blurRad="38100" dist="38100" dir="2700000" algn="tl">
                            <a:srgbClr val="000000"/>
                          </a:outerShdw>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14485">
                <a:tc>
                  <a:txBody>
                    <a:bodyPr/>
                    <a:lstStyle/>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Biasanya</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berhubungan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dengan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hidup</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yang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tidak</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memuaskan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misalnya</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kurangnya</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sumberdaya</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atau</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tidak</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dipenuhi</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kebutuhan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dasar</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Contoh</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masalah</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air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minum</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pangan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kesehatan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dll</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endParaRP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Dapat</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segera</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diindentifikasi</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karena</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langsung</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dirasakan</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endParaRP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Dapat</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dipenuhi</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dalam</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waktu</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relatif</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pendek</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melalui</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intervensi</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tertentu</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misalnya</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membangun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sumur</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menjalankan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Posyandu</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dsb</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endPar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Melibatkan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perempuan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sebagai</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pemanfaat</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mungkin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sebagai</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peserta</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endParaRP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Memperbaikin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kondisi</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hidup</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perempuan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melalui</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kegiatan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dengan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suatu</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hasil</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yang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langsung</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cepat</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dirasakan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Tidak</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merubah</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peranan-peranan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dan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hubungan</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sosial</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budaya</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 yang </a:t>
                      </a:r>
                      <a:r>
                        <a:rPr kumimoji="0" lang="en-US" sz="2400" b="0" i="0" u="none" strike="noStrike" cap="none" normalizeH="0" baseline="0" dirty="0" err="1" smtClean="0">
                          <a:ln>
                            <a:noFill/>
                          </a:ln>
                          <a:solidFill>
                            <a:schemeClr val="tx1"/>
                          </a:solidFill>
                          <a:effectLst>
                            <a:outerShdw blurRad="38100" dist="38100" dir="2700000" algn="tl">
                              <a:srgbClr val="000000"/>
                            </a:outerShdw>
                          </a:effectLst>
                          <a:latin typeface="+mn-lt"/>
                        </a:rPr>
                        <a:t>ada</a:t>
                      </a: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n-lt"/>
                        </a:rPr>
                        <a:t>.</a:t>
                      </a: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endPar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mn-lt"/>
                      </a:endParaRPr>
                    </a:p>
                    <a:p>
                      <a:pPr marL="1828800" marR="0" lvl="4"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GB" sz="2400" b="0" i="0" u="none" strike="noStrike" cap="none" normalizeH="0" baseline="0" dirty="0" smtClean="0">
                        <a:ln>
                          <a:noFill/>
                        </a:ln>
                        <a:solidFill>
                          <a:schemeClr val="tx1"/>
                        </a:solidFill>
                        <a:effectLst>
                          <a:outerShdw blurRad="38100" dist="38100" dir="2700000" algn="tl">
                            <a:srgbClr val="000000"/>
                          </a:outerShdw>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pull dir="lu"/>
    <p:sndAc>
      <p:stSnd>
        <p:snd r:embed="rId2" name="chimes.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0" y="0"/>
            <a:ext cx="9347200" cy="514350"/>
          </a:xfrm>
        </p:spPr>
        <p:txBody>
          <a:bodyPr>
            <a:noAutofit/>
          </a:bodyPr>
          <a:lstStyle/>
          <a:p>
            <a:pPr algn="ctr"/>
            <a:r>
              <a:rPr lang="en-US" sz="3200" b="0" dirty="0" err="1">
                <a:solidFill>
                  <a:srgbClr val="800000"/>
                </a:solidFill>
                <a:latin typeface="Bodoni MT Black" pitchFamily="18" charset="0"/>
              </a:rPr>
              <a:t>Kebutuhan</a:t>
            </a:r>
            <a:r>
              <a:rPr lang="en-US" sz="3200" b="0" dirty="0">
                <a:solidFill>
                  <a:srgbClr val="800000"/>
                </a:solidFill>
                <a:latin typeface="Bodoni MT Black" pitchFamily="18" charset="0"/>
              </a:rPr>
              <a:t> </a:t>
            </a:r>
            <a:r>
              <a:rPr lang="en-US" sz="3200" b="0" dirty="0" err="1">
                <a:solidFill>
                  <a:srgbClr val="800000"/>
                </a:solidFill>
                <a:latin typeface="Bodoni MT Black" pitchFamily="18" charset="0"/>
              </a:rPr>
              <a:t>Strategis</a:t>
            </a:r>
            <a:r>
              <a:rPr lang="en-US" sz="3200" b="0" dirty="0"/>
              <a:t> </a:t>
            </a:r>
          </a:p>
        </p:txBody>
      </p:sp>
      <p:graphicFrame>
        <p:nvGraphicFramePr>
          <p:cNvPr id="23579" name="Group 27"/>
          <p:cNvGraphicFramePr>
            <a:graphicFrameLocks noGrp="1"/>
          </p:cNvGraphicFramePr>
          <p:nvPr/>
        </p:nvGraphicFramePr>
        <p:xfrm>
          <a:off x="500034" y="836848"/>
          <a:ext cx="8072494" cy="5306796"/>
        </p:xfrm>
        <a:graphic>
          <a:graphicData uri="http://schemas.openxmlformats.org/drawingml/2006/table">
            <a:tbl>
              <a:tblPr/>
              <a:tblGrid>
                <a:gridCol w="3946553"/>
                <a:gridCol w="4125941"/>
              </a:tblGrid>
              <a:tr h="76527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1" i="0" u="none" strike="noStrike" cap="none" normalizeH="0" baseline="0" dirty="0" err="1" smtClean="0">
                          <a:ln>
                            <a:noFill/>
                          </a:ln>
                          <a:solidFill>
                            <a:schemeClr val="tx1"/>
                          </a:solidFill>
                          <a:effectLst/>
                          <a:latin typeface="Arial Narrow" pitchFamily="34" charset="0"/>
                        </a:rPr>
                        <a:t>Kebutuhan</a:t>
                      </a:r>
                      <a:r>
                        <a:rPr kumimoji="0" lang="en-US" sz="2000" b="1" i="0" u="none" strike="noStrike" cap="none" normalizeH="0" baseline="0" dirty="0" smtClean="0">
                          <a:ln>
                            <a:noFill/>
                          </a:ln>
                          <a:solidFill>
                            <a:schemeClr val="tx1"/>
                          </a:solidFill>
                          <a:effectLst/>
                          <a:latin typeface="Arial Narrow" pitchFamily="34" charset="0"/>
                        </a:rPr>
                        <a:t> </a:t>
                      </a:r>
                      <a:r>
                        <a:rPr kumimoji="0" lang="en-US" sz="2000" b="1" i="0" u="none" strike="noStrike" cap="none" normalizeH="0" baseline="0" dirty="0" err="1" smtClean="0">
                          <a:ln>
                            <a:noFill/>
                          </a:ln>
                          <a:solidFill>
                            <a:schemeClr val="tx1"/>
                          </a:solidFill>
                          <a:effectLst/>
                          <a:latin typeface="Arial Narrow" pitchFamily="34" charset="0"/>
                        </a:rPr>
                        <a:t>Strategis</a:t>
                      </a:r>
                      <a:r>
                        <a:rPr kumimoji="0" lang="en-US" sz="2000" b="1" i="0" u="none" strike="noStrike" cap="none" normalizeH="0" baseline="0" dirty="0" smtClean="0">
                          <a:ln>
                            <a:noFill/>
                          </a:ln>
                          <a:solidFill>
                            <a:schemeClr val="tx1"/>
                          </a:solidFill>
                          <a:effectLst/>
                          <a:latin typeface="Arial Narrow" pitchFamily="34" charset="0"/>
                        </a:rPr>
                        <a:t> </a:t>
                      </a:r>
                      <a:r>
                        <a:rPr kumimoji="0" lang="en-US" sz="2000" b="1" i="0" u="none" strike="noStrike" cap="none" normalizeH="0" baseline="0" dirty="0" err="1" smtClean="0">
                          <a:ln>
                            <a:noFill/>
                          </a:ln>
                          <a:solidFill>
                            <a:schemeClr val="tx1"/>
                          </a:solidFill>
                          <a:effectLst/>
                          <a:latin typeface="Arial Narrow" pitchFamily="34" charset="0"/>
                        </a:rPr>
                        <a:t>Menyangkut</a:t>
                      </a:r>
                      <a:r>
                        <a:rPr kumimoji="0" lang="en-US" sz="2000" b="1" i="0" u="none" strike="noStrike" cap="none" normalizeH="0" baseline="0" dirty="0" smtClean="0">
                          <a:ln>
                            <a:noFill/>
                          </a:ln>
                          <a:solidFill>
                            <a:schemeClr val="tx1"/>
                          </a:solidFill>
                          <a:effectLst/>
                          <a:latin typeface="Arial Narrow" pitchFamily="34" charset="0"/>
                        </a:rPr>
                        <a:t> </a:t>
                      </a:r>
                      <a:r>
                        <a:rPr kumimoji="0" lang="en-US" sz="2000" b="1" i="0" u="none" strike="noStrike" cap="none" normalizeH="0" baseline="0" dirty="0" err="1" smtClean="0">
                          <a:ln>
                            <a:noFill/>
                          </a:ln>
                          <a:solidFill>
                            <a:schemeClr val="tx1"/>
                          </a:solidFill>
                          <a:effectLst/>
                          <a:latin typeface="Arial Narrow" pitchFamily="34" charset="0"/>
                        </a:rPr>
                        <a:t>Kedudukan</a:t>
                      </a:r>
                      <a:r>
                        <a:rPr kumimoji="0" lang="en-US" sz="2000" b="1" i="0" u="none" strike="noStrike" cap="none" normalizeH="0" baseline="0" dirty="0" smtClean="0">
                          <a:ln>
                            <a:noFill/>
                          </a:ln>
                          <a:solidFill>
                            <a:schemeClr val="tx1"/>
                          </a:solidFill>
                          <a:effectLst/>
                          <a:latin typeface="Arial Narrow" pitchFamily="34" charset="0"/>
                        </a:rPr>
                        <a:t> (</a:t>
                      </a:r>
                      <a:r>
                        <a:rPr kumimoji="0" lang="en-US" sz="2000" b="1" i="0" u="none" strike="noStrike" cap="none" normalizeH="0" baseline="0" dirty="0" err="1" smtClean="0">
                          <a:ln>
                            <a:noFill/>
                          </a:ln>
                          <a:solidFill>
                            <a:schemeClr val="tx1"/>
                          </a:solidFill>
                          <a:effectLst/>
                          <a:latin typeface="Arial Narrow" pitchFamily="34" charset="0"/>
                        </a:rPr>
                        <a:t>Posisi</a:t>
                      </a:r>
                      <a:r>
                        <a:rPr kumimoji="0" lang="en-US" sz="2000" b="1" i="0" u="none" strike="noStrike" cap="none" normalizeH="0" baseline="0" dirty="0" smtClean="0">
                          <a:ln>
                            <a:noFill/>
                          </a:ln>
                          <a:solidFill>
                            <a:schemeClr val="tx1"/>
                          </a:solidFill>
                          <a:effectLst/>
                          <a:latin typeface="Arial Narrow" pitchFamily="34" charset="0"/>
                        </a:rPr>
                        <a:t>) </a:t>
                      </a:r>
                      <a:endParaRPr kumimoji="0" lang="en-GB" sz="2000" b="1"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000" b="1" i="0" u="none" strike="noStrike" cap="none" normalizeH="0" baseline="0" dirty="0" smtClean="0">
                          <a:ln>
                            <a:noFill/>
                          </a:ln>
                          <a:solidFill>
                            <a:schemeClr val="tx1"/>
                          </a:solidFill>
                          <a:effectLst/>
                          <a:latin typeface="Arial Narrow" pitchFamily="34" charset="0"/>
                        </a:rPr>
                        <a:t>Cara </a:t>
                      </a:r>
                      <a:r>
                        <a:rPr kumimoji="0" lang="en-US" sz="2000" b="1" i="0" u="none" strike="noStrike" cap="none" normalizeH="0" baseline="0" dirty="0" err="1" smtClean="0">
                          <a:ln>
                            <a:noFill/>
                          </a:ln>
                          <a:solidFill>
                            <a:schemeClr val="tx1"/>
                          </a:solidFill>
                          <a:effectLst/>
                          <a:latin typeface="Arial Narrow" pitchFamily="34" charset="0"/>
                        </a:rPr>
                        <a:t>Menanggulangi</a:t>
                      </a:r>
                      <a:r>
                        <a:rPr kumimoji="0" lang="en-US" sz="2000" b="1" i="0" u="none" strike="noStrike" cap="none" normalizeH="0" baseline="0" dirty="0" smtClean="0">
                          <a:ln>
                            <a:noFill/>
                          </a:ln>
                          <a:solidFill>
                            <a:schemeClr val="tx1"/>
                          </a:solidFill>
                          <a:effectLst/>
                          <a:latin typeface="Arial Narrow" pitchFamily="34" charset="0"/>
                        </a:rPr>
                        <a:t> </a:t>
                      </a:r>
                      <a:r>
                        <a:rPr kumimoji="0" lang="en-US" sz="2000" b="1" i="0" u="none" strike="noStrike" cap="none" normalizeH="0" baseline="0" dirty="0" err="1" smtClean="0">
                          <a:ln>
                            <a:noFill/>
                          </a:ln>
                          <a:solidFill>
                            <a:schemeClr val="tx1"/>
                          </a:solidFill>
                          <a:effectLst/>
                          <a:latin typeface="Arial Narrow" pitchFamily="34" charset="0"/>
                        </a:rPr>
                        <a:t>Kebutuhan</a:t>
                      </a:r>
                      <a:r>
                        <a:rPr kumimoji="0" lang="en-US" sz="2000" b="1" i="0" u="none" strike="noStrike" cap="none" normalizeH="0" baseline="0" dirty="0" smtClean="0">
                          <a:ln>
                            <a:noFill/>
                          </a:ln>
                          <a:solidFill>
                            <a:schemeClr val="tx1"/>
                          </a:solidFill>
                          <a:effectLst/>
                          <a:latin typeface="Arial Narrow" pitchFamily="34" charset="0"/>
                        </a:rPr>
                        <a:t> </a:t>
                      </a:r>
                      <a:r>
                        <a:rPr kumimoji="0" lang="en-US" sz="2000" b="1" i="0" u="none" strike="noStrike" cap="none" normalizeH="0" baseline="0" dirty="0" err="1" smtClean="0">
                          <a:ln>
                            <a:noFill/>
                          </a:ln>
                          <a:solidFill>
                            <a:schemeClr val="tx1"/>
                          </a:solidFill>
                          <a:effectLst/>
                          <a:latin typeface="Arial Narrow" pitchFamily="34" charset="0"/>
                        </a:rPr>
                        <a:t>Strategis</a:t>
                      </a:r>
                      <a:endParaRPr kumimoji="0" lang="en-GB" sz="2000" b="1" i="0" u="none" strike="noStrike" cap="none" normalizeH="0" baseline="0" dirty="0" smtClean="0">
                        <a:ln>
                          <a:noFill/>
                        </a:ln>
                        <a:solidFill>
                          <a:schemeClr val="tx1"/>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9698">
                <a:tc>
                  <a:txBody>
                    <a:bodyPr/>
                    <a:lstStyle/>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000" b="0" i="0" u="none" strike="noStrike" cap="none" normalizeH="0" baseline="0" dirty="0" err="1" smtClean="0">
                          <a:ln>
                            <a:noFill/>
                          </a:ln>
                          <a:solidFill>
                            <a:schemeClr val="tx1"/>
                          </a:solidFill>
                          <a:effectLst/>
                          <a:latin typeface="Arial Narrow" pitchFamily="34" charset="0"/>
                        </a:rPr>
                        <a:t>Berkaitan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dengan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peranan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kedudukan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masyarakat</a:t>
                      </a:r>
                      <a:r>
                        <a:rPr kumimoji="0" lang="en-US" sz="2000" b="0" i="0" u="none" strike="noStrike" cap="none" normalizeH="0" baseline="0" dirty="0" smtClean="0">
                          <a:ln>
                            <a:noFill/>
                          </a:ln>
                          <a:solidFill>
                            <a:schemeClr val="tx1"/>
                          </a:solidFill>
                          <a:effectLst/>
                          <a:latin typeface="Arial Narrow" pitchFamily="34" charset="0"/>
                        </a:rPr>
                        <a:t> yang </a:t>
                      </a:r>
                      <a:r>
                        <a:rPr kumimoji="0" lang="en-US" sz="2000" b="0" i="0" u="none" strike="noStrike" cap="none" normalizeH="0" baseline="0" dirty="0" err="1" smtClean="0">
                          <a:ln>
                            <a:noFill/>
                          </a:ln>
                          <a:solidFill>
                            <a:schemeClr val="tx1"/>
                          </a:solidFill>
                          <a:effectLst/>
                          <a:latin typeface="Arial Narrow" pitchFamily="34" charset="0"/>
                        </a:rPr>
                        <a:t>dipengaruhi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oleh</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faktor</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struktural</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seperti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ekonomi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sistem</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politik</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perundangan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kebijakan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norma</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sosial</a:t>
                      </a:r>
                      <a:endParaRPr kumimoji="0" lang="en-US" sz="2000" b="0" i="0" u="none" strike="noStrike" cap="none" normalizeH="0" baseline="0" dirty="0" smtClean="0">
                        <a:ln>
                          <a:noFill/>
                        </a:ln>
                        <a:solidFill>
                          <a:schemeClr val="tx1"/>
                        </a:solidFill>
                        <a:effectLst/>
                        <a:latin typeface="Arial Narrow" pitchFamily="34" charset="0"/>
                      </a:endParaRP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000" b="0" i="0" u="none" strike="noStrike" cap="none" normalizeH="0" baseline="0" dirty="0" err="1" smtClean="0">
                          <a:ln>
                            <a:noFill/>
                          </a:ln>
                          <a:solidFill>
                            <a:schemeClr val="tx1"/>
                          </a:solidFill>
                          <a:effectLst/>
                          <a:latin typeface="Arial Narrow" pitchFamily="34" charset="0"/>
                        </a:rPr>
                        <a:t>Menyangkut</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peluang</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kekuasaan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akses</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kontrol</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terhadap</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sumberdaya</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kesempatan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untuk</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memilih</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menentukan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cara</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hidup</a:t>
                      </a:r>
                      <a:r>
                        <a:rPr kumimoji="0" lang="en-US" sz="2000" b="0" i="0" u="none" strike="noStrike" cap="none" normalizeH="0" baseline="0" dirty="0" smtClean="0">
                          <a:ln>
                            <a:noFill/>
                          </a:ln>
                          <a:solidFill>
                            <a:schemeClr val="tx1"/>
                          </a:solidFill>
                          <a:effectLst/>
                          <a:latin typeface="Arial Narrow" pitchFamily="34" charset="0"/>
                        </a:rPr>
                        <a:t>.</a:t>
                      </a: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000" b="0" i="0" u="none" strike="noStrike" cap="none" normalizeH="0" baseline="0" dirty="0" err="1" smtClean="0">
                          <a:ln>
                            <a:noFill/>
                          </a:ln>
                          <a:solidFill>
                            <a:schemeClr val="tx1"/>
                          </a:solidFill>
                          <a:effectLst/>
                          <a:latin typeface="Arial Narrow" pitchFamily="34" charset="0"/>
                        </a:rPr>
                        <a:t>Biasanya</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menyangkut</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kepentingan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hampir</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semua</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perempuan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tetapi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tidak</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dapat</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langsung</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diidentifikasi</a:t>
                      </a:r>
                      <a:r>
                        <a:rPr kumimoji="0" lang="en-US" sz="2000" b="0" i="0" u="none" strike="noStrike" cap="none" normalizeH="0" baseline="0" dirty="0" smtClean="0">
                          <a:ln>
                            <a:noFill/>
                          </a:ln>
                          <a:solidFill>
                            <a:schemeClr val="tx1"/>
                          </a:solidFill>
                          <a:effectLst/>
                          <a:latin typeface="Arial Narrow" pitchFamily="34" charset="0"/>
                        </a:rPr>
                        <a:t>.</a:t>
                      </a: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000" b="0" i="0" u="none" strike="noStrike" cap="none" normalizeH="0" baseline="0" dirty="0" err="1" smtClean="0">
                          <a:ln>
                            <a:noFill/>
                          </a:ln>
                          <a:solidFill>
                            <a:schemeClr val="tx1"/>
                          </a:solidFill>
                          <a:effectLst/>
                          <a:latin typeface="Arial Narrow" pitchFamily="34" charset="0"/>
                        </a:rPr>
                        <a:t>Dapat</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dipenuhi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melalui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suatu</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proses</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jangka</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waktu</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panjang</a:t>
                      </a:r>
                      <a:r>
                        <a:rPr kumimoji="0" lang="en-US" sz="2000" b="0" i="0" u="none" strike="noStrike" cap="none" normalizeH="0" baseline="0" dirty="0" smtClean="0">
                          <a:ln>
                            <a:noFill/>
                          </a:ln>
                          <a:solidFill>
                            <a:schemeClr val="tx1"/>
                          </a:solidFill>
                          <a:effectLst/>
                          <a:latin typeface="Arial Narrow" pitchFamily="34" charset="0"/>
                        </a:rPr>
                        <a:t>).    </a:t>
                      </a:r>
                      <a:endParaRPr kumimoji="0" lang="en-GB" sz="20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000" b="0" i="0" u="none" strike="noStrike" cap="none" normalizeH="0" baseline="0" dirty="0" err="1" smtClean="0">
                          <a:ln>
                            <a:noFill/>
                          </a:ln>
                          <a:solidFill>
                            <a:schemeClr val="tx1"/>
                          </a:solidFill>
                          <a:effectLst/>
                          <a:latin typeface="Arial Narrow" pitchFamily="34" charset="0"/>
                        </a:rPr>
                        <a:t>Melibatkan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perempuan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sebagai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pelaku</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atau</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memfasilitasi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perempuan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untuk</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menjadi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pelaku</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penentu</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kegiatan</a:t>
                      </a:r>
                      <a:endParaRPr kumimoji="0" lang="en-US" sz="2000" b="0" i="0" u="none" strike="noStrike" cap="none" normalizeH="0" baseline="0" dirty="0" smtClean="0">
                        <a:ln>
                          <a:noFill/>
                        </a:ln>
                        <a:solidFill>
                          <a:schemeClr val="tx1"/>
                        </a:solidFill>
                        <a:effectLst/>
                        <a:latin typeface="Arial Narrow" pitchFamily="34" charset="0"/>
                      </a:endParaRP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000" b="0" i="0" u="none" strike="noStrike" cap="none" normalizeH="0" baseline="0" dirty="0" err="1" smtClean="0">
                          <a:ln>
                            <a:noFill/>
                          </a:ln>
                          <a:solidFill>
                            <a:schemeClr val="tx1"/>
                          </a:solidFill>
                          <a:effectLst/>
                          <a:latin typeface="Arial Narrow" pitchFamily="34" charset="0"/>
                        </a:rPr>
                        <a:t>Dilakukan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melalui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penyadaran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perkuatan</a:t>
                      </a:r>
                      <a:r>
                        <a:rPr kumimoji="0" lang="en-US" sz="2000" b="0" i="0" u="none" strike="noStrike" cap="none" normalizeH="0" baseline="0" dirty="0" smtClean="0">
                          <a:ln>
                            <a:noFill/>
                          </a:ln>
                          <a:solidFill>
                            <a:schemeClr val="tx1"/>
                          </a:solidFill>
                          <a:effectLst/>
                          <a:latin typeface="Arial Narrow" pitchFamily="34" charset="0"/>
                        </a:rPr>
                        <a:t> rasa </a:t>
                      </a:r>
                      <a:r>
                        <a:rPr kumimoji="0" lang="en-US" sz="2000" b="0" i="0" u="none" strike="noStrike" cap="none" normalizeH="0" baseline="0" dirty="0" err="1" smtClean="0">
                          <a:ln>
                            <a:noFill/>
                          </a:ln>
                          <a:solidFill>
                            <a:schemeClr val="tx1"/>
                          </a:solidFill>
                          <a:effectLst/>
                          <a:latin typeface="Arial Narrow" pitchFamily="34" charset="0"/>
                        </a:rPr>
                        <a:t>percaya</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diri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pendidikan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pengembangan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organisasi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perempuan</a:t>
                      </a:r>
                      <a:r>
                        <a:rPr kumimoji="0" lang="en-US" sz="2000" b="0" i="0" u="none" strike="noStrike" cap="none" normalizeH="0" baseline="0" dirty="0" smtClean="0">
                          <a:ln>
                            <a:noFill/>
                          </a:ln>
                          <a:solidFill>
                            <a:schemeClr val="tx1"/>
                          </a:solidFill>
                          <a:effectLst/>
                          <a:latin typeface="Arial Narrow" pitchFamily="34" charset="0"/>
                        </a:rPr>
                        <a:t> </a:t>
                      </a: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r>
                        <a:rPr kumimoji="0" lang="en-US" sz="2000" b="0" i="0" u="none" strike="noStrike" cap="none" normalizeH="0" baseline="0" dirty="0" err="1" smtClean="0">
                          <a:ln>
                            <a:noFill/>
                          </a:ln>
                          <a:solidFill>
                            <a:schemeClr val="tx1"/>
                          </a:solidFill>
                          <a:effectLst/>
                          <a:latin typeface="Arial Narrow" pitchFamily="34" charset="0"/>
                        </a:rPr>
                        <a:t>Memperkuat</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perempuan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untuk</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memperoleh</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kesempatan</a:t>
                      </a:r>
                      <a:r>
                        <a:rPr kumimoji="0" lang="en-US" sz="2000" b="0" i="0" u="none" strike="noStrike" cap="none" normalizeH="0" baseline="0" dirty="0" smtClean="0">
                          <a:ln>
                            <a:noFill/>
                          </a:ln>
                          <a:solidFill>
                            <a:schemeClr val="tx1"/>
                          </a:solidFill>
                          <a:effectLst/>
                          <a:latin typeface="Arial Narrow" pitchFamily="34" charset="0"/>
                        </a:rPr>
                        <a:t> yang </a:t>
                      </a:r>
                      <a:r>
                        <a:rPr kumimoji="0" lang="en-US" sz="2000" b="0" i="0" u="none" strike="noStrike" cap="none" normalizeH="0" baseline="0" dirty="0" err="1" smtClean="0">
                          <a:ln>
                            <a:noFill/>
                          </a:ln>
                          <a:solidFill>
                            <a:schemeClr val="tx1"/>
                          </a:solidFill>
                          <a:effectLst/>
                          <a:latin typeface="Arial Narrow" pitchFamily="34" charset="0"/>
                        </a:rPr>
                        <a:t>lebih</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banyak</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dalam</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pengambilan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keputusan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di</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semua</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bidang</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tingkat</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masyarakat</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memperjuangkan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akses</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dan</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kontrol</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terhadap</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sumberdaya</a:t>
                      </a:r>
                      <a:r>
                        <a:rPr kumimoji="0" lang="en-US" sz="2000" b="0" i="0" u="none" strike="noStrike" cap="none" normalizeH="0" baseline="0" dirty="0" smtClean="0">
                          <a:ln>
                            <a:noFill/>
                          </a:ln>
                          <a:solidFill>
                            <a:schemeClr val="tx1"/>
                          </a:solidFill>
                          <a:effectLst/>
                          <a:latin typeface="Arial Narrow" pitchFamily="34" charset="0"/>
                        </a:rPr>
                        <a:t> yang </a:t>
                      </a:r>
                      <a:r>
                        <a:rPr kumimoji="0" lang="en-US" sz="2000" b="0" i="0" u="none" strike="noStrike" cap="none" normalizeH="0" baseline="0" dirty="0" err="1" smtClean="0">
                          <a:ln>
                            <a:noFill/>
                          </a:ln>
                          <a:solidFill>
                            <a:schemeClr val="tx1"/>
                          </a:solidFill>
                          <a:effectLst/>
                          <a:latin typeface="Arial Narrow" pitchFamily="34" charset="0"/>
                        </a:rPr>
                        <a:t>lebih</a:t>
                      </a:r>
                      <a:r>
                        <a:rPr kumimoji="0" lang="en-US" sz="2000" b="0" i="0" u="none" strike="noStrike" cap="none" normalizeH="0" baseline="0" dirty="0" smtClean="0">
                          <a:ln>
                            <a:noFill/>
                          </a:ln>
                          <a:solidFill>
                            <a:schemeClr val="tx1"/>
                          </a:solidFill>
                          <a:effectLst/>
                          <a:latin typeface="Arial Narrow" pitchFamily="34" charset="0"/>
                        </a:rPr>
                        <a:t> </a:t>
                      </a:r>
                      <a:r>
                        <a:rPr kumimoji="0" lang="en-US" sz="2000" b="0" i="0" u="none" strike="noStrike" cap="none" normalizeH="0" baseline="0" dirty="0" err="1" smtClean="0">
                          <a:ln>
                            <a:noFill/>
                          </a:ln>
                          <a:solidFill>
                            <a:schemeClr val="tx1"/>
                          </a:solidFill>
                          <a:effectLst/>
                          <a:latin typeface="Arial Narrow" pitchFamily="34" charset="0"/>
                        </a:rPr>
                        <a:t>besar</a:t>
                      </a:r>
                      <a:r>
                        <a:rPr kumimoji="0" lang="en-US" sz="2000" b="0" i="0" u="none" strike="noStrike" cap="none" normalizeH="0" baseline="0" dirty="0" smtClean="0">
                          <a:ln>
                            <a:noFill/>
                          </a:ln>
                          <a:solidFill>
                            <a:schemeClr val="tx1"/>
                          </a:solidFill>
                          <a:effectLst/>
                          <a:latin typeface="Arial Narrow" pitchFamily="34" charset="0"/>
                        </a:rPr>
                        <a:t>.  </a:t>
                      </a:r>
                      <a:endParaRPr kumimoji="0" lang="en-GB" sz="2000" b="0" i="0" u="none" strike="noStrike" cap="none" normalizeH="0" baseline="0" dirty="0" smtClean="0">
                        <a:ln>
                          <a:noFill/>
                        </a:ln>
                        <a:solidFill>
                          <a:schemeClr val="tx1"/>
                        </a:solidFill>
                        <a:effectLst/>
                        <a:latin typeface="Arial Narrow" pitchFamily="34" charset="0"/>
                      </a:endParaRPr>
                    </a:p>
                    <a:p>
                      <a:pPr marL="95250" marR="0" lvl="0" indent="-95250" algn="l" defTabSz="914400" rtl="0" eaLnBrk="1" fontAlgn="base" latinLnBrk="0" hangingPunct="1">
                        <a:lnSpc>
                          <a:spcPct val="100000"/>
                        </a:lnSpc>
                        <a:spcBef>
                          <a:spcPct val="20000"/>
                        </a:spcBef>
                        <a:spcAft>
                          <a:spcPct val="0"/>
                        </a:spcAft>
                        <a:buClr>
                          <a:schemeClr val="hlink"/>
                        </a:buClr>
                        <a:buSzPct val="60000"/>
                        <a:buFont typeface="Wingdings" pitchFamily="2" charset="2"/>
                        <a:buChar char="n"/>
                        <a:tabLst/>
                      </a:pPr>
                      <a:endParaRPr kumimoji="0" lang="en-GB" sz="2000" b="0" i="0" u="none" strike="noStrike" cap="none" normalizeH="0" baseline="0" dirty="0" smtClean="0">
                        <a:ln>
                          <a:noFill/>
                        </a:ln>
                        <a:solidFill>
                          <a:schemeClr val="tx1"/>
                        </a:solidFill>
                        <a:effectLst/>
                        <a:latin typeface="Arial Narrow"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pull dir="lu"/>
    <p:sndAc>
      <p:stSnd>
        <p:snd r:embed="rId2" name="chimes.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73075" y="347663"/>
            <a:ext cx="8202613" cy="503237"/>
          </a:xfrm>
        </p:spPr>
        <p:txBody>
          <a:bodyPr>
            <a:noAutofit/>
          </a:bodyPr>
          <a:lstStyle/>
          <a:p>
            <a:r>
              <a:rPr lang="en-US" sz="3200" b="1" dirty="0" err="1" smtClean="0"/>
              <a:t>Kebutuhan</a:t>
            </a:r>
            <a:r>
              <a:rPr lang="en-US" sz="3200" b="1" dirty="0" smtClean="0"/>
              <a:t> </a:t>
            </a:r>
            <a:r>
              <a:rPr lang="en-US" sz="3200" b="1" dirty="0" err="1" smtClean="0"/>
              <a:t>Strategis</a:t>
            </a:r>
            <a:endParaRPr lang="id-ID" sz="3200" dirty="0"/>
          </a:p>
        </p:txBody>
      </p:sp>
      <p:sp>
        <p:nvSpPr>
          <p:cNvPr id="33795" name="Rectangle 3"/>
          <p:cNvSpPr>
            <a:spLocks noGrp="1" noChangeArrowheads="1"/>
          </p:cNvSpPr>
          <p:nvPr>
            <p:ph type="body" idx="1"/>
          </p:nvPr>
        </p:nvSpPr>
        <p:spPr>
          <a:xfrm>
            <a:off x="179388" y="981075"/>
            <a:ext cx="8785225" cy="5688013"/>
          </a:xfrm>
        </p:spPr>
        <p:txBody>
          <a:bodyPr/>
          <a:lstStyle/>
          <a:p>
            <a:pPr marL="457200" indent="-457200">
              <a:lnSpc>
                <a:spcPct val="80000"/>
              </a:lnSpc>
              <a:buFont typeface="Wingdings" pitchFamily="2" charset="2"/>
              <a:buNone/>
            </a:pPr>
            <a:r>
              <a:rPr lang="id-ID" sz="2400" dirty="0" smtClean="0"/>
              <a:t>Perempuan</a:t>
            </a:r>
            <a:r>
              <a:rPr lang="en-US" sz="2400" dirty="0" smtClean="0"/>
              <a:t> </a:t>
            </a:r>
            <a:r>
              <a:rPr lang="id-ID" sz="2400" dirty="0" smtClean="0"/>
              <a:t>sebagai </a:t>
            </a:r>
            <a:r>
              <a:rPr lang="id-ID" sz="2400" dirty="0"/>
              <a:t>suatu kategori/kelompok biasanya memiliki</a:t>
            </a:r>
            <a:r>
              <a:rPr lang="en-US" sz="2400" dirty="0"/>
              <a:t> </a:t>
            </a:r>
            <a:r>
              <a:rPr lang="id-ID" sz="2400" dirty="0"/>
              <a:t>kepenting</a:t>
            </a:r>
            <a:r>
              <a:rPr lang="en-US" sz="2400" dirty="0"/>
              <a:t>-</a:t>
            </a:r>
          </a:p>
          <a:p>
            <a:pPr marL="457200" indent="-457200">
              <a:lnSpc>
                <a:spcPct val="80000"/>
              </a:lnSpc>
              <a:buFont typeface="Wingdings" pitchFamily="2" charset="2"/>
              <a:buNone/>
            </a:pPr>
            <a:r>
              <a:rPr lang="id-ID" sz="2400" dirty="0"/>
              <a:t>an strategis sebagai berikut: </a:t>
            </a:r>
            <a:endParaRPr lang="en-US" sz="2400" dirty="0"/>
          </a:p>
          <a:p>
            <a:pPr marL="457200" indent="-457200">
              <a:lnSpc>
                <a:spcPct val="80000"/>
              </a:lnSpc>
              <a:buFontTx/>
              <a:buAutoNum type="arabicParenBoth"/>
            </a:pPr>
            <a:r>
              <a:rPr lang="en-US" sz="2400" dirty="0"/>
              <a:t>M</a:t>
            </a:r>
            <a:r>
              <a:rPr lang="id-ID" sz="2400" dirty="0"/>
              <a:t>engurangi kerentanan thdp kekerasan dan eksploitasi</a:t>
            </a:r>
            <a:r>
              <a:rPr lang="en-US" sz="2400" dirty="0"/>
              <a:t>,</a:t>
            </a:r>
            <a:r>
              <a:rPr lang="id-ID" sz="2400" dirty="0"/>
              <a:t> </a:t>
            </a:r>
            <a:endParaRPr lang="en-US" sz="2400" dirty="0"/>
          </a:p>
          <a:p>
            <a:pPr marL="457200" indent="-457200">
              <a:lnSpc>
                <a:spcPct val="80000"/>
              </a:lnSpc>
              <a:buFontTx/>
              <a:buAutoNum type="arabicParenBoth"/>
            </a:pPr>
            <a:r>
              <a:rPr lang="en-US" sz="2400" dirty="0"/>
              <a:t>L</a:t>
            </a:r>
            <a:r>
              <a:rPr lang="id-ID" sz="2400" dirty="0"/>
              <a:t>ebih memiliki jaminan ekonomi, ketidaktergantungan, </a:t>
            </a:r>
            <a:r>
              <a:rPr lang="en-US" sz="2400" dirty="0" err="1" smtClean="0"/>
              <a:t>memiliki</a:t>
            </a:r>
            <a:r>
              <a:rPr lang="en-US" sz="2400" dirty="0" smtClean="0"/>
              <a:t> </a:t>
            </a:r>
            <a:r>
              <a:rPr lang="id-ID" sz="2400" dirty="0" smtClean="0"/>
              <a:t>pilihan </a:t>
            </a:r>
            <a:r>
              <a:rPr lang="id-ID" sz="2400" dirty="0"/>
              <a:t>dan kesempatan</a:t>
            </a:r>
            <a:r>
              <a:rPr lang="en-US" sz="2400" dirty="0"/>
              <a:t>.</a:t>
            </a:r>
            <a:r>
              <a:rPr lang="id-ID" sz="2400" dirty="0"/>
              <a:t> </a:t>
            </a:r>
            <a:endParaRPr lang="en-US" sz="2400" dirty="0"/>
          </a:p>
          <a:p>
            <a:pPr marL="457200" indent="-457200">
              <a:lnSpc>
                <a:spcPct val="80000"/>
              </a:lnSpc>
              <a:buFontTx/>
              <a:buAutoNum type="arabicParenBoth"/>
            </a:pPr>
            <a:r>
              <a:rPr lang="en-US" sz="2400" dirty="0"/>
              <a:t>B</a:t>
            </a:r>
            <a:r>
              <a:rPr lang="id-ID" sz="2400" dirty="0"/>
              <a:t>erbagi tanggung jawab untuk kegiatan reproduktif dengan laki-laki atau lembaga-lembaga masyarakat</a:t>
            </a:r>
            <a:r>
              <a:rPr lang="en-US" sz="2400" dirty="0"/>
              <a:t>.</a:t>
            </a:r>
            <a:r>
              <a:rPr lang="id-ID" sz="2400" dirty="0"/>
              <a:t> </a:t>
            </a:r>
            <a:endParaRPr lang="en-US" sz="2400" dirty="0"/>
          </a:p>
          <a:p>
            <a:pPr marL="457200" indent="-457200">
              <a:lnSpc>
                <a:spcPct val="80000"/>
              </a:lnSpc>
              <a:buFontTx/>
              <a:buAutoNum type="arabicParenBoth"/>
            </a:pPr>
            <a:r>
              <a:rPr lang="id-ID" sz="2400" dirty="0"/>
              <a:t>Mengorganisasi diri dengan perempuan lain untuk menggalang kekuatan, solidaritas dan aksi</a:t>
            </a:r>
            <a:r>
              <a:rPr lang="en-US" sz="2400" dirty="0"/>
              <a:t>.</a:t>
            </a:r>
            <a:r>
              <a:rPr lang="id-ID" sz="2400" dirty="0"/>
              <a:t> </a:t>
            </a:r>
            <a:endParaRPr lang="en-US" sz="2400" dirty="0"/>
          </a:p>
          <a:p>
            <a:pPr marL="457200" indent="-457200">
              <a:lnSpc>
                <a:spcPct val="80000"/>
              </a:lnSpc>
              <a:buFontTx/>
              <a:buAutoNum type="arabicParenBoth"/>
            </a:pPr>
            <a:r>
              <a:rPr lang="en-US" sz="2400" dirty="0"/>
              <a:t>M</a:t>
            </a:r>
            <a:r>
              <a:rPr lang="id-ID" sz="2400" dirty="0"/>
              <a:t>eningkatkan kekuatan politik</a:t>
            </a:r>
            <a:r>
              <a:rPr lang="en-US" sz="2400" dirty="0"/>
              <a:t>.</a:t>
            </a:r>
            <a:r>
              <a:rPr lang="id-ID" sz="2400" dirty="0"/>
              <a:t> </a:t>
            </a:r>
            <a:endParaRPr lang="en-US" sz="2400" dirty="0"/>
          </a:p>
          <a:p>
            <a:pPr marL="457200" indent="-457200">
              <a:lnSpc>
                <a:spcPct val="80000"/>
              </a:lnSpc>
              <a:buFontTx/>
              <a:buAutoNum type="arabicParenBoth"/>
            </a:pPr>
            <a:r>
              <a:rPr lang="en-US" sz="2400" dirty="0"/>
              <a:t>M</a:t>
            </a:r>
            <a:r>
              <a:rPr lang="id-ID" sz="2400" dirty="0"/>
              <a:t>eningkatkan kemampuan untuk memperbaiki kualitas hidup dan masa depan anak-anaknya</a:t>
            </a:r>
            <a:r>
              <a:rPr lang="en-US" sz="2400" dirty="0"/>
              <a:t>.</a:t>
            </a:r>
            <a:r>
              <a:rPr lang="id-ID" sz="2400" dirty="0"/>
              <a:t> </a:t>
            </a:r>
            <a:endParaRPr lang="en-US" sz="2400" dirty="0"/>
          </a:p>
          <a:p>
            <a:pPr marL="457200" indent="-457200">
              <a:lnSpc>
                <a:spcPct val="80000"/>
              </a:lnSpc>
              <a:buFontTx/>
              <a:buAutoNum type="arabicParenBoth"/>
            </a:pPr>
            <a:r>
              <a:rPr lang="en-US" sz="2400" dirty="0"/>
              <a:t>L</a:t>
            </a:r>
            <a:r>
              <a:rPr lang="id-ID" sz="2400" dirty="0"/>
              <a:t>ebih manusiawi dan berkeadilan dalam proses pembangunan</a:t>
            </a:r>
            <a:r>
              <a:rPr lang="en-US" sz="2400"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674</TotalTime>
  <Words>2642</Words>
  <Application>Microsoft Office PowerPoint</Application>
  <PresentationFormat>On-screen Show (4:3)</PresentationFormat>
  <Paragraphs>196</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Equity</vt:lpstr>
      <vt:lpstr>ANALISIS GENDER  DAN PEMBANGUNAN (bagian II)</vt:lpstr>
      <vt:lpstr>Alat analisis gender dan pembangunan</vt:lpstr>
      <vt:lpstr>Matrik. Alat Analisis Gender dalam Pembangunan</vt:lpstr>
      <vt:lpstr>Kerangka Moser</vt:lpstr>
      <vt:lpstr> Kebutuhan Praktis dan Kebutuhan Strategis  (Alat untuk Menganalisis Perencanaan Program  Pembangunan </vt:lpstr>
      <vt:lpstr>Pemenuhan Kebutuhan Praktis dan Strategis</vt:lpstr>
      <vt:lpstr>Kebutuhan Praktis </vt:lpstr>
      <vt:lpstr>Kebutuhan Strategis </vt:lpstr>
      <vt:lpstr>Kebutuhan Strategis</vt:lpstr>
      <vt:lpstr>Contoh cara-cara mencapai kebutuhan strategis di dalam suatu program:</vt:lpstr>
      <vt:lpstr>Contoh cara-cara mencapai kebutuhan strategis di dalam suatu program:</vt:lpstr>
      <vt:lpstr>Kerangka Longwe: Pemberdayaan</vt:lpstr>
      <vt:lpstr>Pemberdayaan Perempuan dlm Pembangunan</vt:lpstr>
      <vt:lpstr>Analisis Longwe</vt:lpstr>
      <vt:lpstr>Slide 15</vt:lpstr>
      <vt:lpstr>Tingkat 1:  Kesejahteraan</vt:lpstr>
      <vt:lpstr>Lanjutan</vt:lpstr>
      <vt:lpstr>Tingkat 2:  Akses</vt:lpstr>
      <vt:lpstr>Tingkat 3:  Penyadaran </vt:lpstr>
      <vt:lpstr>Tingkat 4:  Partisipasi Aktif</vt:lpstr>
      <vt:lpstr>Tingkat 5:  Penguasaan (kontrol)</vt:lpstr>
      <vt:lpstr>Lanjutan</vt:lpstr>
      <vt:lpstr>Kerangka Pemberdayaan</vt:lpstr>
      <vt:lpstr>Kerangka/Piramid Pemberdayaan</vt:lpstr>
      <vt:lpstr>Kegunaan</vt:lpstr>
      <vt:lpstr>Lanjutan</vt:lpstr>
      <vt:lpstr>Aplikasi Teknik Analisis Longwe.</vt:lpstr>
      <vt:lpstr>Tabel 1: Profil Gender Dalam Pembangunan</vt:lpstr>
      <vt:lpstr> Pengisian tabel profil gender</vt:lpstr>
      <vt:lpstr>Kesimpulan</vt:lpstr>
    </vt:vector>
  </TitlesOfParts>
  <Company>Bank DKI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ANALISIS GENDER  DAN PEMBANGUNAN (bagian II)</dc:title>
  <dc:creator>User</dc:creator>
  <cp:lastModifiedBy>ASUS</cp:lastModifiedBy>
  <cp:revision>16</cp:revision>
  <dcterms:created xsi:type="dcterms:W3CDTF">2012-08-28T22:13:05Z</dcterms:created>
  <dcterms:modified xsi:type="dcterms:W3CDTF">2013-01-04T18:28:53Z</dcterms:modified>
</cp:coreProperties>
</file>